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8" r:id="rId45"/>
    <p:sldId id="309" r:id="rId46"/>
    <p:sldId id="263" r:id="rId47"/>
    <p:sldId id="307" r:id="rId48"/>
  </p:sldIdLst>
  <p:sldSz cx="9906000" cy="6858000" type="A4"/>
  <p:notesSz cx="6858000" cy="9144000"/>
  <p:custDataLst>
    <p:tags r:id="rId5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879" autoAdjust="0"/>
  </p:normalViewPr>
  <p:slideViewPr>
    <p:cSldViewPr>
      <p:cViewPr>
        <p:scale>
          <a:sx n="99" d="100"/>
          <a:sy n="99" d="100"/>
        </p:scale>
        <p:origin x="-90" y="-246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EA.HOLCIM.NET\CENTRALEUROPE\Cement%20Production\RMSO\RMSOLocal\ProcessPerformance\03%20Emissions\2012_08%20CH_Overview\CHE_DeNOx_Reagent_Consumptio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7631902991059727E-2"/>
          <c:y val="2.9577138915977592E-2"/>
          <c:w val="0.62791277289316749"/>
          <c:h val="0.84068153991084615"/>
        </c:manualLayout>
      </c:layout>
      <c:scatterChart>
        <c:scatterStyle val="smoothMarker"/>
        <c:varyColors val="0"/>
        <c:ser>
          <c:idx val="4"/>
          <c:order val="1"/>
          <c:tx>
            <c:strRef>
              <c:f>Data!$I$113</c:f>
              <c:strCache>
                <c:ptCount val="1"/>
                <c:pt idx="0">
                  <c:v>CHF/t Cli
NO 900g/t cli
eta 30%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Data!$D$114:$D$116</c:f>
              <c:numCache>
                <c:formatCode>General</c:formatCode>
                <c:ptCount val="3"/>
                <c:pt idx="0">
                  <c:v>300</c:v>
                </c:pt>
                <c:pt idx="1">
                  <c:v>450</c:v>
                </c:pt>
                <c:pt idx="2">
                  <c:v>600</c:v>
                </c:pt>
              </c:numCache>
            </c:numRef>
          </c:xVal>
          <c:yVal>
            <c:numRef>
              <c:f>Data!$I$114:$I$116</c:f>
              <c:numCache>
                <c:formatCode>0.00</c:formatCode>
                <c:ptCount val="3"/>
                <c:pt idx="0">
                  <c:v>0.76413958100775969</c:v>
                </c:pt>
                <c:pt idx="1">
                  <c:v>0.43914416950625046</c:v>
                </c:pt>
                <c:pt idx="2">
                  <c:v>0.11416394474337413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Data!$G$113</c:f>
              <c:strCache>
                <c:ptCount val="1"/>
                <c:pt idx="0">
                  <c:v>CHF/t Cli
NO 900 g/t cli
eta 45%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Data!$D$114:$D$116</c:f>
              <c:numCache>
                <c:formatCode>General</c:formatCode>
                <c:ptCount val="3"/>
                <c:pt idx="0">
                  <c:v>300</c:v>
                </c:pt>
                <c:pt idx="1">
                  <c:v>450</c:v>
                </c:pt>
                <c:pt idx="2">
                  <c:v>600</c:v>
                </c:pt>
              </c:numCache>
            </c:numRef>
          </c:xVal>
          <c:yVal>
            <c:numRef>
              <c:f>Data!$G$114:$G$116</c:f>
              <c:numCache>
                <c:formatCode>0.00</c:formatCode>
                <c:ptCount val="3"/>
                <c:pt idx="0">
                  <c:v>0.50942663514179809</c:v>
                </c:pt>
                <c:pt idx="1">
                  <c:v>0.29276277930067351</c:v>
                </c:pt>
                <c:pt idx="2">
                  <c:v>7.6108910184465292E-2</c:v>
                </c:pt>
              </c:numCache>
            </c:numRef>
          </c:yVal>
          <c:smooth val="1"/>
        </c:ser>
        <c:ser>
          <c:idx val="0"/>
          <c:order val="3"/>
          <c:tx>
            <c:strRef>
              <c:f>Data!$E$113</c:f>
              <c:strCache>
                <c:ptCount val="1"/>
                <c:pt idx="0">
                  <c:v>CHF/t Cli
NO 900 g/t cli 
eta 70% 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Data!$D$114:$D$116</c:f>
              <c:numCache>
                <c:formatCode>General</c:formatCode>
                <c:ptCount val="3"/>
                <c:pt idx="0">
                  <c:v>300</c:v>
                </c:pt>
                <c:pt idx="1">
                  <c:v>450</c:v>
                </c:pt>
                <c:pt idx="2">
                  <c:v>600</c:v>
                </c:pt>
              </c:numCache>
            </c:numRef>
          </c:xVal>
          <c:yVal>
            <c:numRef>
              <c:f>Data!$E$114:$E$116</c:f>
              <c:numCache>
                <c:formatCode>0.00</c:formatCode>
                <c:ptCount val="3"/>
                <c:pt idx="0">
                  <c:v>0.32748855117870057</c:v>
                </c:pt>
                <c:pt idx="1">
                  <c:v>0.18820786567283501</c:v>
                </c:pt>
                <c:pt idx="2">
                  <c:v>4.8927141998183807E-2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72352"/>
        <c:axId val="83186816"/>
      </c:scatterChart>
      <c:scatterChart>
        <c:scatterStyle val="smoothMarker"/>
        <c:varyColors val="0"/>
        <c:ser>
          <c:idx val="6"/>
          <c:order val="0"/>
          <c:tx>
            <c:strRef>
              <c:f>Data!$K$113</c:f>
              <c:strCache>
                <c:ptCount val="1"/>
                <c:pt idx="0">
                  <c:v>Reagenz Cons
t/t Cli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xVal>
            <c:numRef>
              <c:f>Data!$D$114:$D$116</c:f>
              <c:numCache>
                <c:formatCode>General</c:formatCode>
                <c:ptCount val="3"/>
                <c:pt idx="0">
                  <c:v>300</c:v>
                </c:pt>
                <c:pt idx="1">
                  <c:v>450</c:v>
                </c:pt>
                <c:pt idx="2">
                  <c:v>600</c:v>
                </c:pt>
              </c:numCache>
            </c:numRef>
          </c:xVal>
          <c:yVal>
            <c:numRef>
              <c:f>Data!$K$114:$K$116</c:f>
              <c:numCache>
                <c:formatCode>0.00</c:formatCode>
                <c:ptCount val="3"/>
                <c:pt idx="0">
                  <c:v>7.0744737458792786</c:v>
                </c:pt>
                <c:pt idx="1">
                  <c:v>5.5117228604829576</c:v>
                </c:pt>
                <c:pt idx="2">
                  <c:v>3.9489606527047689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188736"/>
        <c:axId val="83190528"/>
      </c:scatterChart>
      <c:valAx>
        <c:axId val="83172352"/>
        <c:scaling>
          <c:orientation val="minMax"/>
          <c:max val="600"/>
          <c:min val="300"/>
        </c:scaling>
        <c:delete val="0"/>
        <c:axPos val="b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de-CH" sz="1400"/>
                  <a:t>NOx-Emission [mg/Nm3]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83186816"/>
        <c:crosses val="autoZero"/>
        <c:crossBetween val="midCat"/>
        <c:majorUnit val="50"/>
      </c:valAx>
      <c:valAx>
        <c:axId val="83186816"/>
        <c:scaling>
          <c:orientation val="minMax"/>
          <c:max val="1.6"/>
        </c:scaling>
        <c:delete val="0"/>
        <c:axPos val="l"/>
        <c:majorGridlines>
          <c:spPr>
            <a:ln>
              <a:prstDash val="dash"/>
            </a:ln>
          </c:spPr>
        </c:majorGridlines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de-CH" sz="1400" dirty="0" smtClean="0"/>
                  <a:t>Red. Agent </a:t>
                </a:r>
                <a:r>
                  <a:rPr lang="de-CH" sz="1400" dirty="0" err="1"/>
                  <a:t>Cost</a:t>
                </a:r>
                <a:r>
                  <a:rPr lang="de-CH" sz="1400" dirty="0"/>
                  <a:t> [CHF/t cli]</a:t>
                </a:r>
              </a:p>
            </c:rich>
          </c:tx>
          <c:layout>
            <c:manualLayout>
              <c:xMode val="edge"/>
              <c:yMode val="edge"/>
              <c:x val="2.7282530642259812E-3"/>
              <c:y val="0.26213337105316925"/>
            </c:manualLayout>
          </c:layout>
          <c:overlay val="0"/>
        </c:title>
        <c:numFmt formatCode="#,##0.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83172352"/>
        <c:crosses val="autoZero"/>
        <c:crossBetween val="midCat"/>
        <c:majorUnit val="0.2"/>
      </c:valAx>
      <c:valAx>
        <c:axId val="831887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83190528"/>
        <c:crosses val="autoZero"/>
        <c:crossBetween val="midCat"/>
      </c:valAx>
      <c:valAx>
        <c:axId val="83190528"/>
        <c:scaling>
          <c:orientation val="minMax"/>
          <c:max val="7.7"/>
          <c:min val="0"/>
        </c:scaling>
        <c:delete val="0"/>
        <c:axPos val="r"/>
        <c:title>
          <c:tx>
            <c:rich>
              <a:bodyPr/>
              <a:lstStyle/>
              <a:p>
                <a:pPr>
                  <a:defRPr sz="1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de-CH" sz="1400" dirty="0" smtClean="0"/>
                  <a:t>Red. Agent </a:t>
                </a:r>
                <a:r>
                  <a:rPr lang="de-CH" sz="1400" dirty="0" err="1"/>
                  <a:t>Consumption</a:t>
                </a:r>
                <a:r>
                  <a:rPr lang="de-CH" sz="1400" dirty="0"/>
                  <a:t> </a:t>
                </a:r>
                <a:r>
                  <a:rPr lang="de-CH" sz="1400" dirty="0" smtClean="0"/>
                  <a:t>[kg/t </a:t>
                </a:r>
                <a:r>
                  <a:rPr lang="de-CH" sz="1400" dirty="0"/>
                  <a:t>cli]</a:t>
                </a:r>
              </a:p>
            </c:rich>
          </c:tx>
          <c:layout>
            <c:manualLayout>
              <c:xMode val="edge"/>
              <c:yMode val="edge"/>
              <c:x val="0.77753318695739948"/>
              <c:y val="0.20092916529146437"/>
            </c:manualLayout>
          </c:layout>
          <c:overlay val="0"/>
        </c:title>
        <c:numFmt formatCode="0.0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83188736"/>
        <c:crosses val="max"/>
        <c:crossBetween val="midCat"/>
      </c:valAx>
    </c:plotArea>
    <c:legend>
      <c:legendPos val="r"/>
      <c:legendEntry>
        <c:idx val="3"/>
        <c:delete val="1"/>
      </c:legendEntry>
      <c:layout>
        <c:manualLayout>
          <c:xMode val="edge"/>
          <c:yMode val="edge"/>
          <c:x val="0.83850116091257831"/>
          <c:y val="0.45853510826116783"/>
          <c:w val="0.1598962749848577"/>
          <c:h val="0.33575725190039862"/>
        </c:manualLayout>
      </c:layout>
      <c:overlay val="0"/>
      <c:txPr>
        <a:bodyPr/>
        <a:lstStyle/>
        <a:p>
          <a:pPr>
            <a:defRPr sz="92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de-DE"/>
        </a:p>
      </c:txPr>
    </c:legend>
    <c:plotVisOnly val="1"/>
    <c:dispBlanksAs val="gap"/>
    <c:showDLblsOverMax val="0"/>
  </c:chart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8F27D6-80D7-463F-B573-5B42EC7EC8B9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F7A17E-B521-45BD-AD9A-510DF9FF21E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798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8CF5CB7-DD36-4334-9641-D85A633BD2CF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01C6B1-674A-4CBD-A285-C405CACABB0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156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7921FA-6934-47C6-8BB1-F3EA313685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E6635-F1EB-4996-BBE5-A04DE0E5D7C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49784-ED44-4953-A695-E885387457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017B3-6196-40E8-ACD8-F8E30F1D62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C4BDB-3E3D-43CD-A609-4E41C63513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1C479-F814-43CC-8CE7-088F2FD722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27F77-4251-401D-B0B1-9B53531CB3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0B427A-4783-4C12-976D-002CE90F1F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7ADD2-475C-47CC-BFA7-99B303F794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9A485-5BD5-4B29-93D8-C90C220ED6F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5159226-2435-4936-BF9E-61B0765067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3" r:id="rId10"/>
    <p:sldLayoutId id="2147483664" r:id="rId11"/>
    <p:sldLayoutId id="2147483653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wmf"/><Relationship Id="rId7" Type="http://schemas.openxmlformats.org/officeDocument/2006/relationships/image" Target="../media/image69.w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image" Target="../media/image66.wmf"/><Relationship Id="rId9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mtClean="0"/>
              <a:t>NOx Emissions Control &amp; Reduction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r>
              <a:rPr lang="en-US" dirty="0"/>
              <a:t>Technical Development Program for Process Performance Engineers – SPREAD 2016</a:t>
            </a:r>
          </a:p>
          <a:p>
            <a:r>
              <a:rPr lang="en-US" dirty="0" err="1"/>
              <a:t>Mirko</a:t>
            </a:r>
            <a:r>
              <a:rPr lang="en-US" dirty="0"/>
              <a:t> </a:t>
            </a:r>
            <a:r>
              <a:rPr lang="en-US" dirty="0" smtClean="0"/>
              <a:t>Weber</a:t>
            </a:r>
            <a:endParaRPr lang="en-US" dirty="0"/>
          </a:p>
        </p:txBody>
      </p:sp>
      <p:sp>
        <p:nvSpPr>
          <p:cNvPr id="16387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8" name="TitleImage"/>
          <p:cNvPicPr>
            <a:picLocks noChangeAspect="1"/>
          </p:cNvPicPr>
          <p:nvPr/>
        </p:nvPicPr>
        <p:blipFill>
          <a:blip r:embed="rId2"/>
          <a:srcRect t="23056" b="23056"/>
          <a:stretch>
            <a:fillRect/>
          </a:stretch>
        </p:blipFill>
        <p:spPr bwMode="auto">
          <a:xfrm>
            <a:off x="0" y="0"/>
            <a:ext cx="990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A9DE76B-96E5-4A44-B95F-2C5E0126B5E8}" type="slidenum">
              <a:rPr lang="en-US" sz="800"/>
              <a:pPr algn="r"/>
              <a:t>10</a:t>
            </a:fld>
            <a:endParaRPr lang="en-US" sz="800"/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Becomes more important the more stringent the limit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Not treated by reduction technology (beside SCR)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Raw Mix expulsion test example</a:t>
            </a:r>
            <a:br>
              <a:rPr lang="en-US" sz="2000"/>
            </a:br>
            <a:r>
              <a:rPr lang="en-US" sz="2000">
                <a:sym typeface="Wingdings" pitchFamily="2" charset="2"/>
              </a:rPr>
              <a:t> 75±30 [mg NO</a:t>
            </a:r>
            <a:r>
              <a:rPr lang="en-US" sz="1400">
                <a:sym typeface="Wingdings" pitchFamily="2" charset="2"/>
              </a:rPr>
              <a:t>2</a:t>
            </a:r>
            <a:r>
              <a:rPr lang="en-US" sz="2000">
                <a:sym typeface="Wingdings" pitchFamily="2" charset="2"/>
              </a:rPr>
              <a:t> / Nm</a:t>
            </a:r>
            <a:r>
              <a:rPr lang="en-US" sz="2000" baseline="30000">
                <a:sym typeface="Wingdings" pitchFamily="2" charset="2"/>
              </a:rPr>
              <a:t>3</a:t>
            </a:r>
            <a:r>
              <a:rPr lang="en-US" sz="2000">
                <a:sym typeface="Wingdings" pitchFamily="2" charset="2"/>
              </a:rPr>
              <a:t>]</a:t>
            </a:r>
            <a:endParaRPr lang="en-US" sz="1200">
              <a:sym typeface="Wingdings" pitchFamily="2" charset="2"/>
            </a:endParaRPr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NOx from raw material proportionally low, but not treated</a:t>
            </a:r>
          </a:p>
        </p:txBody>
      </p:sp>
      <p:sp>
        <p:nvSpPr>
          <p:cNvPr id="30727" name="Rectangle 4"/>
          <p:cNvSpPr>
            <a:spLocks noChangeArrowheads="1"/>
          </p:cNvSpPr>
          <p:nvPr/>
        </p:nvSpPr>
        <p:spPr bwMode="auto">
          <a:xfrm>
            <a:off x="0" y="2335213"/>
            <a:ext cx="1841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2897188"/>
            <a:ext cx="5902325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6BAB3AA-7946-4922-9A8C-9FD8039FD1AB}" type="slidenum">
              <a:rPr lang="en-US" sz="800"/>
              <a:pPr algn="r"/>
              <a:t>11</a:t>
            </a:fld>
            <a:endParaRPr lang="en-US" sz="800"/>
          </a:p>
        </p:txBody>
      </p:sp>
      <p:sp>
        <p:nvSpPr>
          <p:cNvPr id="31749" name="Rectangle 3"/>
          <p:cNvSpPr>
            <a:spLocks noChangeArrowheads="1"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Main factors favoring NOx formation at main burner (1/2)</a:t>
            </a:r>
            <a:br>
              <a:rPr lang="en-US" sz="2000"/>
            </a:br>
            <a:endParaRPr lang="en-US" sz="240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Availability of </a:t>
            </a:r>
            <a:r>
              <a:rPr lang="en-US" b="1"/>
              <a:t>oxygen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overall excess air rate (Kiln inlet oxygen)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degree of turbulence</a:t>
            </a:r>
            <a:br>
              <a:rPr lang="en-US" sz="1600"/>
            </a:br>
            <a:r>
              <a:rPr lang="en-US" sz="1600"/>
              <a:t>(high axial and tangential momentum, retracted burner position)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Weak Internal Recirculation Zone (IRZ)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fuel transport air (in the center of flame)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Delayed ignition and burn out of fuel</a:t>
            </a:r>
            <a:br>
              <a:rPr lang="en-US" sz="1600"/>
            </a:br>
            <a:r>
              <a:rPr lang="en-US" sz="1600"/>
              <a:t>(low reactivity of fuel,</a:t>
            </a:r>
            <a:br>
              <a:rPr lang="en-US" sz="1600"/>
            </a:br>
            <a:r>
              <a:rPr lang="en-US" sz="1600"/>
              <a:t>i.e. low percentage of volatiles,</a:t>
            </a:r>
            <a:br>
              <a:rPr lang="en-US" sz="1600"/>
            </a:br>
            <a:r>
              <a:rPr lang="en-US" sz="1600"/>
              <a:t>low fineness or big droplet size)</a:t>
            </a:r>
          </a:p>
        </p:txBody>
      </p:sp>
      <p:sp>
        <p:nvSpPr>
          <p:cNvPr id="31750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 more Oxygen the higher is the NOx formation</a:t>
            </a:r>
          </a:p>
        </p:txBody>
      </p:sp>
      <p:grpSp>
        <p:nvGrpSpPr>
          <p:cNvPr id="31751" name="Group 5"/>
          <p:cNvGrpSpPr>
            <a:grpSpLocks/>
          </p:cNvGrpSpPr>
          <p:nvPr/>
        </p:nvGrpSpPr>
        <p:grpSpPr bwMode="auto">
          <a:xfrm>
            <a:off x="5192713" y="3978275"/>
            <a:ext cx="4627562" cy="2465388"/>
            <a:chOff x="3800" y="2478"/>
            <a:chExt cx="2915" cy="1553"/>
          </a:xfrm>
        </p:grpSpPr>
        <p:pic>
          <p:nvPicPr>
            <p:cNvPr id="31752" name="Picture 5" descr="FO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48" y="2523"/>
              <a:ext cx="1867" cy="1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6886" name="Oval 6"/>
            <p:cNvSpPr>
              <a:spLocks noChangeArrowheads="1"/>
            </p:cNvSpPr>
            <p:nvPr/>
          </p:nvSpPr>
          <p:spPr bwMode="auto">
            <a:xfrm>
              <a:off x="3800" y="2970"/>
              <a:ext cx="269" cy="79"/>
            </a:xfrm>
            <a:prstGeom prst="ellipse">
              <a:avLst/>
            </a:prstGeom>
            <a:solidFill>
              <a:srgbClr val="687BD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/>
                  <a:cs typeface="+mn-cs"/>
                </a:rPr>
                <a:t>+</a:t>
              </a:r>
              <a:endParaRPr lang="en-US">
                <a:latin typeface="Arial"/>
                <a:cs typeface="+mn-cs"/>
              </a:endParaRPr>
            </a:p>
          </p:txBody>
        </p:sp>
        <p:sp>
          <p:nvSpPr>
            <p:cNvPr id="506887" name="Oval 7"/>
            <p:cNvSpPr>
              <a:spLocks noChangeArrowheads="1"/>
            </p:cNvSpPr>
            <p:nvPr/>
          </p:nvSpPr>
          <p:spPr bwMode="auto">
            <a:xfrm>
              <a:off x="3883" y="3887"/>
              <a:ext cx="269" cy="78"/>
            </a:xfrm>
            <a:prstGeom prst="ellipse">
              <a:avLst/>
            </a:prstGeom>
            <a:solidFill>
              <a:srgbClr val="687BDC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Aft>
                  <a:spcPts val="0"/>
                </a:spcAft>
                <a:defRPr/>
              </a:pPr>
              <a:r>
                <a:rPr lang="en-US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/>
                  <a:cs typeface="+mn-cs"/>
                </a:rPr>
                <a:t>+</a:t>
              </a:r>
              <a:endParaRPr lang="en-US">
                <a:latin typeface="Arial"/>
                <a:cs typeface="+mn-cs"/>
              </a:endParaRPr>
            </a:p>
          </p:txBody>
        </p:sp>
        <p:grpSp>
          <p:nvGrpSpPr>
            <p:cNvPr id="31755" name="Group 8"/>
            <p:cNvGrpSpPr>
              <a:grpSpLocks/>
            </p:cNvGrpSpPr>
            <p:nvPr/>
          </p:nvGrpSpPr>
          <p:grpSpPr bwMode="auto">
            <a:xfrm>
              <a:off x="4375" y="3160"/>
              <a:ext cx="320" cy="224"/>
              <a:chOff x="1383" y="1679"/>
              <a:chExt cx="604" cy="482"/>
            </a:xfrm>
          </p:grpSpPr>
          <p:sp>
            <p:nvSpPr>
              <p:cNvPr id="31756" name="Oval 9"/>
              <p:cNvSpPr>
                <a:spLocks noChangeArrowheads="1"/>
              </p:cNvSpPr>
              <p:nvPr/>
            </p:nvSpPr>
            <p:spPr bwMode="auto">
              <a:xfrm rot="99066">
                <a:off x="1383" y="1993"/>
                <a:ext cx="604" cy="168"/>
              </a:xfrm>
              <a:prstGeom prst="ellipse">
                <a:avLst/>
              </a:prstGeom>
              <a:solidFill>
                <a:srgbClr val="0336C7"/>
              </a:solidFill>
              <a:ln w="9525">
                <a:solidFill>
                  <a:srgbClr val="0336C7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Times New Roman" pitchFamily="18" charset="0"/>
                </a:endParaRPr>
              </a:p>
            </p:txBody>
          </p:sp>
          <p:sp>
            <p:nvSpPr>
              <p:cNvPr id="31757" name="Text Box 10"/>
              <p:cNvSpPr txBox="1">
                <a:spLocks noChangeArrowheads="1"/>
              </p:cNvSpPr>
              <p:nvPr/>
            </p:nvSpPr>
            <p:spPr bwMode="auto">
              <a:xfrm rot="103684">
                <a:off x="1557" y="1679"/>
                <a:ext cx="300" cy="3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900" b="1"/>
                  <a:t>_</a:t>
                </a:r>
              </a:p>
            </p:txBody>
          </p:sp>
        </p:grpSp>
        <p:sp>
          <p:nvSpPr>
            <p:cNvPr id="31758" name="AutoShape 11"/>
            <p:cNvSpPr>
              <a:spLocks noChangeArrowheads="1"/>
            </p:cNvSpPr>
            <p:nvPr/>
          </p:nvSpPr>
          <p:spPr bwMode="auto">
            <a:xfrm rot="10050657">
              <a:off x="3965" y="2858"/>
              <a:ext cx="1350" cy="80"/>
            </a:xfrm>
            <a:prstGeom prst="homePlate">
              <a:avLst>
                <a:gd name="adj" fmla="val 421875"/>
              </a:avLst>
            </a:pr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sp>
          <p:nvSpPr>
            <p:cNvPr id="31759" name="AutoShape 12"/>
            <p:cNvSpPr>
              <a:spLocks noChangeArrowheads="1"/>
            </p:cNvSpPr>
            <p:nvPr/>
          </p:nvSpPr>
          <p:spPr bwMode="auto">
            <a:xfrm rot="20984235" flipH="1">
              <a:off x="4021" y="3037"/>
              <a:ext cx="1345" cy="135"/>
            </a:xfrm>
            <a:prstGeom prst="curvedUpArrow">
              <a:avLst>
                <a:gd name="adj1" fmla="val 199259"/>
                <a:gd name="adj2" fmla="val 398519"/>
                <a:gd name="adj3" fmla="val 33333"/>
              </a:avLst>
            </a:prstGeom>
            <a:solidFill>
              <a:srgbClr val="00E8E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sp>
          <p:nvSpPr>
            <p:cNvPr id="31760" name="AutoShape 13"/>
            <p:cNvSpPr>
              <a:spLocks noChangeArrowheads="1"/>
            </p:cNvSpPr>
            <p:nvPr/>
          </p:nvSpPr>
          <p:spPr bwMode="auto">
            <a:xfrm rot="-764703" flipH="1" flipV="1">
              <a:off x="4048" y="3507"/>
              <a:ext cx="1346" cy="109"/>
            </a:xfrm>
            <a:prstGeom prst="curvedUpArrow">
              <a:avLst>
                <a:gd name="adj1" fmla="val 246972"/>
                <a:gd name="adj2" fmla="val 493945"/>
                <a:gd name="adj3" fmla="val 33333"/>
              </a:avLst>
            </a:prstGeom>
            <a:solidFill>
              <a:srgbClr val="00E8E2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sp>
          <p:nvSpPr>
            <p:cNvPr id="31761" name="AutoShape 14"/>
            <p:cNvSpPr>
              <a:spLocks noChangeArrowheads="1"/>
            </p:cNvSpPr>
            <p:nvPr/>
          </p:nvSpPr>
          <p:spPr bwMode="auto">
            <a:xfrm rot="10050657">
              <a:off x="4103" y="3752"/>
              <a:ext cx="1350" cy="80"/>
            </a:xfrm>
            <a:prstGeom prst="homePlate">
              <a:avLst>
                <a:gd name="adj" fmla="val 421875"/>
              </a:avLst>
            </a:pr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sp>
          <p:nvSpPr>
            <p:cNvPr id="31762" name="AutoShape 16"/>
            <p:cNvSpPr>
              <a:spLocks noChangeArrowheads="1"/>
            </p:cNvSpPr>
            <p:nvPr/>
          </p:nvSpPr>
          <p:spPr bwMode="auto">
            <a:xfrm rot="-623882">
              <a:off x="4711" y="3165"/>
              <a:ext cx="254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2 w 21600"/>
                <a:gd name="T13" fmla="*/ 5280 h 21600"/>
                <a:gd name="T14" fmla="*/ 18879 w 21600"/>
                <a:gd name="T15" fmla="*/ 1632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763" name="AutoShape 17"/>
            <p:cNvSpPr>
              <a:spLocks noChangeArrowheads="1"/>
            </p:cNvSpPr>
            <p:nvPr/>
          </p:nvSpPr>
          <p:spPr bwMode="auto">
            <a:xfrm rot="-623882">
              <a:off x="4762" y="3277"/>
              <a:ext cx="254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2 w 21600"/>
                <a:gd name="T13" fmla="*/ 5280 h 21600"/>
                <a:gd name="T14" fmla="*/ 18879 w 21600"/>
                <a:gd name="T15" fmla="*/ 1632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764" name="AutoShape 18"/>
            <p:cNvSpPr>
              <a:spLocks noChangeArrowheads="1"/>
            </p:cNvSpPr>
            <p:nvPr/>
          </p:nvSpPr>
          <p:spPr bwMode="auto">
            <a:xfrm rot="-623882">
              <a:off x="4762" y="3411"/>
              <a:ext cx="254" cy="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02 w 21600"/>
                <a:gd name="T13" fmla="*/ 5280 h 21600"/>
                <a:gd name="T14" fmla="*/ 18879 w 21600"/>
                <a:gd name="T15" fmla="*/ 1632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765" name="AutoShape 19"/>
            <p:cNvSpPr>
              <a:spLocks noChangeArrowheads="1"/>
            </p:cNvSpPr>
            <p:nvPr/>
          </p:nvSpPr>
          <p:spPr bwMode="auto">
            <a:xfrm rot="-630135">
              <a:off x="4490" y="3037"/>
              <a:ext cx="331" cy="112"/>
            </a:xfrm>
            <a:prstGeom prst="curvedRightArrow">
              <a:avLst>
                <a:gd name="adj1" fmla="val 20000"/>
                <a:gd name="adj2" fmla="val 40000"/>
                <a:gd name="adj3" fmla="val 98512"/>
              </a:avLst>
            </a:pr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sp>
          <p:nvSpPr>
            <p:cNvPr id="31766" name="AutoShape 20"/>
            <p:cNvSpPr>
              <a:spLocks noChangeArrowheads="1"/>
            </p:cNvSpPr>
            <p:nvPr/>
          </p:nvSpPr>
          <p:spPr bwMode="auto">
            <a:xfrm rot="9961661" flipH="1">
              <a:off x="4617" y="3529"/>
              <a:ext cx="331" cy="112"/>
            </a:xfrm>
            <a:prstGeom prst="curvedRightArrow">
              <a:avLst>
                <a:gd name="adj1" fmla="val 20000"/>
                <a:gd name="adj2" fmla="val 40000"/>
                <a:gd name="adj3" fmla="val 98512"/>
              </a:avLst>
            </a:pr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/>
            </a:p>
          </p:txBody>
        </p:sp>
        <p:grpSp>
          <p:nvGrpSpPr>
            <p:cNvPr id="31767" name="Group 21"/>
            <p:cNvGrpSpPr>
              <a:grpSpLocks/>
            </p:cNvGrpSpPr>
            <p:nvPr/>
          </p:nvGrpSpPr>
          <p:grpSpPr bwMode="auto">
            <a:xfrm>
              <a:off x="3855" y="2590"/>
              <a:ext cx="1634" cy="760"/>
              <a:chOff x="384" y="912"/>
              <a:chExt cx="2843" cy="1632"/>
            </a:xfrm>
          </p:grpSpPr>
          <p:sp>
            <p:nvSpPr>
              <p:cNvPr id="31768" name="AutoShape 22"/>
              <p:cNvSpPr>
                <a:spLocks noChangeArrowheads="1"/>
              </p:cNvSpPr>
              <p:nvPr/>
            </p:nvSpPr>
            <p:spPr bwMode="auto">
              <a:xfrm rot="10098661">
                <a:off x="2688" y="912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69" name="AutoShape 23"/>
              <p:cNvSpPr>
                <a:spLocks noChangeArrowheads="1"/>
              </p:cNvSpPr>
              <p:nvPr/>
            </p:nvSpPr>
            <p:spPr bwMode="auto">
              <a:xfrm rot="10098661">
                <a:off x="2784" y="100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0" name="AutoShape 24"/>
              <p:cNvSpPr>
                <a:spLocks noChangeArrowheads="1"/>
              </p:cNvSpPr>
              <p:nvPr/>
            </p:nvSpPr>
            <p:spPr bwMode="auto">
              <a:xfrm rot="8794418">
                <a:off x="2256" y="1212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1" name="AutoShape 25"/>
              <p:cNvSpPr>
                <a:spLocks noChangeArrowheads="1"/>
              </p:cNvSpPr>
              <p:nvPr/>
            </p:nvSpPr>
            <p:spPr bwMode="auto">
              <a:xfrm rot="8877210">
                <a:off x="2136" y="1092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2" name="AutoShape 26"/>
              <p:cNvSpPr>
                <a:spLocks noChangeArrowheads="1"/>
              </p:cNvSpPr>
              <p:nvPr/>
            </p:nvSpPr>
            <p:spPr bwMode="auto">
              <a:xfrm rot="7889065">
                <a:off x="1770" y="1434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3" name="AutoShape 27"/>
              <p:cNvSpPr>
                <a:spLocks noChangeArrowheads="1"/>
              </p:cNvSpPr>
              <p:nvPr/>
            </p:nvSpPr>
            <p:spPr bwMode="auto">
              <a:xfrm rot="10098661">
                <a:off x="1392" y="1776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4" name="AutoShape 28"/>
              <p:cNvSpPr>
                <a:spLocks noChangeArrowheads="1"/>
              </p:cNvSpPr>
              <p:nvPr/>
            </p:nvSpPr>
            <p:spPr bwMode="auto">
              <a:xfrm rot="10098661">
                <a:off x="912" y="1872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5" name="AutoShape 29"/>
              <p:cNvSpPr>
                <a:spLocks noChangeArrowheads="1"/>
              </p:cNvSpPr>
              <p:nvPr/>
            </p:nvSpPr>
            <p:spPr bwMode="auto">
              <a:xfrm rot="10098661">
                <a:off x="576" y="220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6" name="AutoShape 30"/>
              <p:cNvSpPr>
                <a:spLocks noChangeArrowheads="1"/>
              </p:cNvSpPr>
              <p:nvPr/>
            </p:nvSpPr>
            <p:spPr bwMode="auto">
              <a:xfrm rot="10098661">
                <a:off x="384" y="2016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7" name="AutoShape 31"/>
              <p:cNvSpPr>
                <a:spLocks noChangeArrowheads="1"/>
              </p:cNvSpPr>
              <p:nvPr/>
            </p:nvSpPr>
            <p:spPr bwMode="auto">
              <a:xfrm rot="10098661">
                <a:off x="1056" y="2160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8" name="AutoShape 32"/>
              <p:cNvSpPr>
                <a:spLocks noChangeArrowheads="1"/>
              </p:cNvSpPr>
              <p:nvPr/>
            </p:nvSpPr>
            <p:spPr bwMode="auto">
              <a:xfrm rot="8561210">
                <a:off x="1902" y="1560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79" name="AutoShape 33"/>
              <p:cNvSpPr>
                <a:spLocks noChangeArrowheads="1"/>
              </p:cNvSpPr>
              <p:nvPr/>
            </p:nvSpPr>
            <p:spPr bwMode="auto">
              <a:xfrm rot="10098661">
                <a:off x="480" y="244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grpSp>
          <p:nvGrpSpPr>
            <p:cNvPr id="31780" name="Group 34"/>
            <p:cNvGrpSpPr>
              <a:grpSpLocks/>
            </p:cNvGrpSpPr>
            <p:nvPr/>
          </p:nvGrpSpPr>
          <p:grpSpPr bwMode="auto">
            <a:xfrm>
              <a:off x="3938" y="3529"/>
              <a:ext cx="1854" cy="380"/>
              <a:chOff x="528" y="2928"/>
              <a:chExt cx="3227" cy="816"/>
            </a:xfrm>
          </p:grpSpPr>
          <p:sp>
            <p:nvSpPr>
              <p:cNvPr id="31781" name="AutoShape 35"/>
              <p:cNvSpPr>
                <a:spLocks noChangeArrowheads="1"/>
              </p:cNvSpPr>
              <p:nvPr/>
            </p:nvSpPr>
            <p:spPr bwMode="auto">
              <a:xfrm rot="10098661">
                <a:off x="3312" y="3456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2" name="AutoShape 36"/>
              <p:cNvSpPr>
                <a:spLocks noChangeArrowheads="1"/>
              </p:cNvSpPr>
              <p:nvPr/>
            </p:nvSpPr>
            <p:spPr bwMode="auto">
              <a:xfrm rot="10098661">
                <a:off x="3264" y="364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3" name="AutoShape 37"/>
              <p:cNvSpPr>
                <a:spLocks noChangeArrowheads="1"/>
              </p:cNvSpPr>
              <p:nvPr/>
            </p:nvSpPr>
            <p:spPr bwMode="auto">
              <a:xfrm rot="-10282415">
                <a:off x="2640" y="340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4" name="AutoShape 38"/>
              <p:cNvSpPr>
                <a:spLocks noChangeArrowheads="1"/>
              </p:cNvSpPr>
              <p:nvPr/>
            </p:nvSpPr>
            <p:spPr bwMode="auto">
              <a:xfrm rot="-10109760">
                <a:off x="2688" y="3600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5" name="AutoShape 39"/>
              <p:cNvSpPr>
                <a:spLocks noChangeArrowheads="1"/>
              </p:cNvSpPr>
              <p:nvPr/>
            </p:nvSpPr>
            <p:spPr bwMode="auto">
              <a:xfrm rot="-9817969">
                <a:off x="2160" y="3256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6" name="AutoShape 40"/>
              <p:cNvSpPr>
                <a:spLocks noChangeArrowheads="1"/>
              </p:cNvSpPr>
              <p:nvPr/>
            </p:nvSpPr>
            <p:spPr bwMode="auto">
              <a:xfrm rot="-9970389">
                <a:off x="2112" y="3456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7" name="AutoShape 41"/>
              <p:cNvSpPr>
                <a:spLocks noChangeArrowheads="1"/>
              </p:cNvSpPr>
              <p:nvPr/>
            </p:nvSpPr>
            <p:spPr bwMode="auto">
              <a:xfrm rot="10098661">
                <a:off x="1632" y="3264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8" name="AutoShape 42"/>
              <p:cNvSpPr>
                <a:spLocks noChangeArrowheads="1"/>
              </p:cNvSpPr>
              <p:nvPr/>
            </p:nvSpPr>
            <p:spPr bwMode="auto">
              <a:xfrm rot="10098661">
                <a:off x="1104" y="340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89" name="AutoShape 43"/>
              <p:cNvSpPr>
                <a:spLocks noChangeArrowheads="1"/>
              </p:cNvSpPr>
              <p:nvPr/>
            </p:nvSpPr>
            <p:spPr bwMode="auto">
              <a:xfrm rot="10098661">
                <a:off x="816" y="3312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90" name="AutoShape 44"/>
              <p:cNvSpPr>
                <a:spLocks noChangeArrowheads="1"/>
              </p:cNvSpPr>
              <p:nvPr/>
            </p:nvSpPr>
            <p:spPr bwMode="auto">
              <a:xfrm rot="10098661">
                <a:off x="528" y="3120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91" name="AutoShape 45"/>
              <p:cNvSpPr>
                <a:spLocks noChangeArrowheads="1"/>
              </p:cNvSpPr>
              <p:nvPr/>
            </p:nvSpPr>
            <p:spPr bwMode="auto">
              <a:xfrm rot="10098661">
                <a:off x="912" y="2928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1792" name="AutoShape 46"/>
              <p:cNvSpPr>
                <a:spLocks noChangeArrowheads="1"/>
              </p:cNvSpPr>
              <p:nvPr/>
            </p:nvSpPr>
            <p:spPr bwMode="auto">
              <a:xfrm rot="10098661">
                <a:off x="528" y="3504"/>
                <a:ext cx="443" cy="9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18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solidFill>
                <a:srgbClr val="FF6600"/>
              </a:solidFill>
              <a:ln w="12700">
                <a:solidFill>
                  <a:srgbClr val="0336C7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31793" name="Text Box 47"/>
            <p:cNvSpPr txBox="1">
              <a:spLocks noChangeArrowheads="1"/>
            </p:cNvSpPr>
            <p:nvPr/>
          </p:nvSpPr>
          <p:spPr bwMode="auto">
            <a:xfrm>
              <a:off x="5660" y="3740"/>
              <a:ext cx="59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Secondary air</a:t>
              </a:r>
            </a:p>
          </p:txBody>
        </p:sp>
        <p:sp>
          <p:nvSpPr>
            <p:cNvPr id="31794" name="Text Box 48"/>
            <p:cNvSpPr txBox="1">
              <a:spLocks noChangeArrowheads="1"/>
            </p:cNvSpPr>
            <p:nvPr/>
          </p:nvSpPr>
          <p:spPr bwMode="auto">
            <a:xfrm>
              <a:off x="5388" y="2478"/>
              <a:ext cx="592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Secondary air</a:t>
              </a:r>
            </a:p>
          </p:txBody>
        </p:sp>
        <p:sp>
          <p:nvSpPr>
            <p:cNvPr id="31795" name="Text Box 49"/>
            <p:cNvSpPr txBox="1">
              <a:spLocks noChangeArrowheads="1"/>
            </p:cNvSpPr>
            <p:nvPr/>
          </p:nvSpPr>
          <p:spPr bwMode="auto">
            <a:xfrm>
              <a:off x="4434" y="3887"/>
              <a:ext cx="28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Axial</a:t>
              </a:r>
            </a:p>
          </p:txBody>
        </p:sp>
        <p:sp>
          <p:nvSpPr>
            <p:cNvPr id="31796" name="Text Box 50"/>
            <p:cNvSpPr txBox="1">
              <a:spLocks noChangeArrowheads="1"/>
            </p:cNvSpPr>
            <p:nvPr/>
          </p:nvSpPr>
          <p:spPr bwMode="auto">
            <a:xfrm>
              <a:off x="4021" y="2836"/>
              <a:ext cx="28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Axial</a:t>
              </a:r>
            </a:p>
          </p:txBody>
        </p:sp>
        <p:sp>
          <p:nvSpPr>
            <p:cNvPr id="31797" name="Text Box 51"/>
            <p:cNvSpPr txBox="1">
              <a:spLocks noChangeArrowheads="1"/>
            </p:cNvSpPr>
            <p:nvPr/>
          </p:nvSpPr>
          <p:spPr bwMode="auto">
            <a:xfrm>
              <a:off x="4231" y="3611"/>
              <a:ext cx="38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 b="1"/>
                <a:t>Radial/Swirl</a:t>
              </a:r>
            </a:p>
          </p:txBody>
        </p:sp>
        <p:sp>
          <p:nvSpPr>
            <p:cNvPr id="31798" name="Text Box 52"/>
            <p:cNvSpPr txBox="1">
              <a:spLocks noChangeArrowheads="1"/>
            </p:cNvSpPr>
            <p:nvPr/>
          </p:nvSpPr>
          <p:spPr bwMode="auto">
            <a:xfrm>
              <a:off x="4159" y="3109"/>
              <a:ext cx="37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 b="1"/>
                <a:t>Radial/Swirl</a:t>
              </a:r>
            </a:p>
          </p:txBody>
        </p:sp>
        <p:sp>
          <p:nvSpPr>
            <p:cNvPr id="31799" name="AutoShape 53"/>
            <p:cNvSpPr>
              <a:spLocks noChangeArrowheads="1"/>
            </p:cNvSpPr>
            <p:nvPr/>
          </p:nvSpPr>
          <p:spPr bwMode="auto">
            <a:xfrm rot="-623882" flipH="1" flipV="1">
              <a:off x="5193" y="3130"/>
              <a:ext cx="170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431 w 21600"/>
                <a:gd name="T13" fmla="*/ 5515 h 21600"/>
                <a:gd name="T14" fmla="*/ 18932 w 21600"/>
                <a:gd name="T15" fmla="*/ 160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800" name="AutoShape 54"/>
            <p:cNvSpPr>
              <a:spLocks noChangeArrowheads="1"/>
            </p:cNvSpPr>
            <p:nvPr/>
          </p:nvSpPr>
          <p:spPr bwMode="auto">
            <a:xfrm rot="-623882" flipH="1" flipV="1">
              <a:off x="5217" y="3320"/>
              <a:ext cx="169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23 w 21600"/>
                <a:gd name="T13" fmla="*/ 5515 h 21600"/>
                <a:gd name="T14" fmla="*/ 18916 w 21600"/>
                <a:gd name="T15" fmla="*/ 160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801" name="AutoShape 55"/>
            <p:cNvSpPr>
              <a:spLocks noChangeArrowheads="1"/>
            </p:cNvSpPr>
            <p:nvPr/>
          </p:nvSpPr>
          <p:spPr bwMode="auto">
            <a:xfrm rot="-623882" flipH="1" flipV="1">
              <a:off x="5434" y="3320"/>
              <a:ext cx="169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23 w 21600"/>
                <a:gd name="T13" fmla="*/ 5515 h 21600"/>
                <a:gd name="T14" fmla="*/ 18916 w 21600"/>
                <a:gd name="T15" fmla="*/ 1608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0336C7"/>
            </a:solidFill>
            <a:ln w="12700">
              <a:solidFill>
                <a:srgbClr val="0336C7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1802" name="Text Box 56"/>
            <p:cNvSpPr txBox="1">
              <a:spLocks noChangeArrowheads="1"/>
            </p:cNvSpPr>
            <p:nvPr/>
          </p:nvSpPr>
          <p:spPr bwMode="auto">
            <a:xfrm>
              <a:off x="5241" y="3210"/>
              <a:ext cx="364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 b="1"/>
                <a:t>Central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1DCE734-CE90-4081-B6FC-7A8EA30D19B6}" type="slidenum">
              <a:rPr lang="en-US" sz="800"/>
              <a:pPr algn="r"/>
              <a:t>12</a:t>
            </a:fld>
            <a:endParaRPr lang="en-US" sz="800"/>
          </a:p>
        </p:txBody>
      </p:sp>
      <p:sp>
        <p:nvSpPr>
          <p:cNvPr id="32773" name="Rectangle 2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Main factors favoring NOx formation at main burner (2/2)</a:t>
            </a:r>
            <a:br>
              <a:rPr lang="en-US" sz="2000"/>
            </a:br>
            <a:endParaRPr lang="en-US" sz="200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High flame </a:t>
            </a:r>
            <a:r>
              <a:rPr lang="en-US" b="1"/>
              <a:t>temperature</a:t>
            </a:r>
            <a:endParaRPr lang="en-US"/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burning zone temperature</a:t>
            </a:r>
            <a:br>
              <a:rPr lang="en-US" sz="1600"/>
            </a:br>
            <a:r>
              <a:rPr lang="en-US" sz="1600"/>
              <a:t>(hard burning regime)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calorific heat value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axial / tangential momentum</a:t>
            </a:r>
            <a:br>
              <a:rPr lang="en-US" sz="1600"/>
            </a:br>
            <a:r>
              <a:rPr lang="en-US" sz="1600"/>
              <a:t>(strong flame)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and frequent temperature peaks</a:t>
            </a:r>
            <a:br>
              <a:rPr lang="en-US" sz="1600"/>
            </a:br>
            <a:r>
              <a:rPr lang="en-US" sz="1600"/>
              <a:t>(process instabilities)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secondary air temperatures</a:t>
            </a:r>
          </a:p>
          <a:p>
            <a:pPr marL="820738" lvl="2" indent="-284163" eaLnBrk="0" hangingPunct="0"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residence time at high temperature</a:t>
            </a:r>
            <a:br>
              <a:rPr lang="en-US" sz="1600"/>
            </a:br>
            <a:r>
              <a:rPr lang="en-US" sz="1600"/>
              <a:t>(long, but strong (hot) flame / low fuel volatiles)</a:t>
            </a:r>
          </a:p>
        </p:txBody>
      </p:sp>
      <p:sp>
        <p:nvSpPr>
          <p:cNvPr id="32774" name="Rectangle 3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 higher the Main Flame Temperature the more NOx</a:t>
            </a:r>
          </a:p>
        </p:txBody>
      </p:sp>
      <p:pic>
        <p:nvPicPr>
          <p:cNvPr id="32775" name="Picture 4"/>
          <p:cNvPicPr>
            <a:picLocks noChangeAspect="1" noChangeArrowheads="1"/>
          </p:cNvPicPr>
          <p:nvPr/>
        </p:nvPicPr>
        <p:blipFill>
          <a:blip r:embed="rId2"/>
          <a:srcRect l="1997" t="15067" r="7094" b="3542"/>
          <a:stretch>
            <a:fillRect/>
          </a:stretch>
        </p:blipFill>
        <p:spPr bwMode="auto">
          <a:xfrm>
            <a:off x="5889625" y="2093913"/>
            <a:ext cx="3671888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6" name="Text Box 5"/>
          <p:cNvSpPr txBox="1">
            <a:spLocks noChangeArrowheads="1"/>
          </p:cNvSpPr>
          <p:nvPr/>
        </p:nvSpPr>
        <p:spPr bwMode="auto">
          <a:xfrm>
            <a:off x="7400925" y="4625975"/>
            <a:ext cx="198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lnSpc>
                <a:spcPct val="80000"/>
              </a:lnSpc>
              <a:spcBef>
                <a:spcPct val="75000"/>
              </a:spcBef>
              <a:spcAft>
                <a:spcPct val="10000"/>
              </a:spcAft>
            </a:pPr>
            <a:r>
              <a:rPr lang="en-US"/>
              <a:t>N</a:t>
            </a:r>
            <a:r>
              <a:rPr lang="en-US" baseline="-25000"/>
              <a:t>2</a:t>
            </a:r>
            <a:r>
              <a:rPr lang="en-US"/>
              <a:t> + O</a:t>
            </a:r>
            <a:r>
              <a:rPr lang="en-US" baseline="-25000"/>
              <a:t>2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 2</a:t>
            </a:r>
            <a:r>
              <a:rPr lang="en-US"/>
              <a:t> NO </a:t>
            </a:r>
            <a:r>
              <a:rPr lang="en-US" baseline="-25000"/>
              <a:t>d[NO]/dt = 2 K1 [N2] [O]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98C27C4-7622-48AF-9E8A-D154D6047085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560388" y="12668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Main factors favoring NOx formation in calciners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High </a:t>
            </a:r>
            <a:r>
              <a:rPr lang="en-US" b="1"/>
              <a:t>oxygen</a:t>
            </a:r>
            <a:r>
              <a:rPr lang="en-US"/>
              <a:t> availability</a:t>
            </a:r>
            <a:br>
              <a:rPr lang="en-US"/>
            </a:br>
            <a:r>
              <a:rPr lang="en-US"/>
              <a:t>(excess air rate / tertiary air, fuel arrangement)</a:t>
            </a:r>
            <a:br>
              <a:rPr lang="en-US"/>
            </a:br>
            <a:endParaRPr lang="en-US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High </a:t>
            </a:r>
            <a:r>
              <a:rPr lang="en-US" b="1"/>
              <a:t>nitrogen</a:t>
            </a:r>
            <a:r>
              <a:rPr lang="en-US"/>
              <a:t> content of fuel</a:t>
            </a:r>
          </a:p>
        </p:txBody>
      </p:sp>
      <p:sp>
        <p:nvSpPr>
          <p:cNvPr id="33798" name="Rectangle 3"/>
          <p:cNvSpPr>
            <a:spLocks noChangeArrowheads="1"/>
          </p:cNvSpPr>
          <p:nvPr/>
        </p:nvSpPr>
        <p:spPr bwMode="auto">
          <a:xfrm>
            <a:off x="560388" y="330200"/>
            <a:ext cx="885666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Oxygen and Fuel Nitrogen raise NOx formation in calciner</a:t>
            </a:r>
          </a:p>
        </p:txBody>
      </p:sp>
      <p:pic>
        <p:nvPicPr>
          <p:cNvPr id="33799" name="Picture 4"/>
          <p:cNvPicPr>
            <a:picLocks noChangeAspect="1" noChangeArrowheads="1"/>
          </p:cNvPicPr>
          <p:nvPr/>
        </p:nvPicPr>
        <p:blipFill>
          <a:blip r:embed="rId2"/>
          <a:srcRect r="2245" b="4138"/>
          <a:stretch>
            <a:fillRect/>
          </a:stretch>
        </p:blipFill>
        <p:spPr bwMode="auto">
          <a:xfrm>
            <a:off x="2590800" y="3025775"/>
            <a:ext cx="6097588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85E528B-A04A-4356-88D0-AF63E5D43E9D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560388" y="13668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Main influences on NOx formation</a:t>
            </a:r>
          </a:p>
        </p:txBody>
      </p:sp>
      <p:sp>
        <p:nvSpPr>
          <p:cNvPr id="34822" name="Rectangle 2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Fuel mix characteristics and pyroprocess operation determine NOx emissions</a:t>
            </a:r>
          </a:p>
        </p:txBody>
      </p:sp>
      <p:graphicFrame>
        <p:nvGraphicFramePr>
          <p:cNvPr id="336900" name="Group 4"/>
          <p:cNvGraphicFramePr>
            <a:graphicFrameLocks noGrp="1"/>
          </p:cNvGraphicFramePr>
          <p:nvPr/>
        </p:nvGraphicFramePr>
        <p:xfrm>
          <a:off x="922140" y="1829072"/>
          <a:ext cx="8305800" cy="386396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733800"/>
                <a:gridCol w="2362200"/>
                <a:gridCol w="2209800"/>
              </a:tblGrid>
              <a:tr h="5921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Thermal </a:t>
                      </a:r>
                      <a:r>
                        <a:rPr kumimoji="0" lang="en-US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NOx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Fuel </a:t>
                      </a:r>
                      <a:r>
                        <a:rPr kumimoji="0" lang="en-US" sz="20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NOx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</a:tr>
              <a:tr h="70712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Temperature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+++</a:t>
                      </a:r>
                      <a:b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12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(T &gt; 1500 °C)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</a:tr>
              <a:tr h="7010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Overall Excess Air Rate</a:t>
                      </a:r>
                      <a:b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(O</a:t>
                      </a:r>
                      <a:r>
                        <a:rPr kumimoji="0" lang="en-US" sz="12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++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++</a:t>
                      </a:r>
                      <a:r>
                        <a:rPr kumimoji="0" lang="en-US" sz="20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*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</a:tr>
              <a:tr h="59053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Residence Time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</a:tr>
              <a:tr h="6365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Nitrogen content in fuel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++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9" marB="45719" anchor="ctr" horzOverflow="overflow"/>
                </a:tc>
              </a:tr>
              <a:tr h="63657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Volatile matter in fuel</a:t>
                      </a: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T="45719" marB="4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30000"/>
                        </a:spcAft>
                        <a:buClr>
                          <a:schemeClr val="accent1"/>
                        </a:buClr>
                        <a:buSzPct val="9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+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*</a:t>
                      </a:r>
                    </a:p>
                  </a:txBody>
                  <a:tcPr marT="45719" marB="45719" anchor="ctr" horzOverflow="overflow"/>
                </a:tc>
              </a:tr>
            </a:tbl>
          </a:graphicData>
        </a:graphic>
      </p:graphicFrame>
      <p:sp>
        <p:nvSpPr>
          <p:cNvPr id="34824" name="Rectangle 1"/>
          <p:cNvSpPr>
            <a:spLocks noChangeArrowheads="1"/>
          </p:cNvSpPr>
          <p:nvPr/>
        </p:nvSpPr>
        <p:spPr bwMode="auto">
          <a:xfrm>
            <a:off x="992188" y="5789613"/>
            <a:ext cx="4357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*</a:t>
            </a:r>
            <a:r>
              <a:rPr lang="en-US" sz="1600"/>
              <a:t> High influence on NOx reduction mechanism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67E30C0-630B-4065-BE3D-D68AFA43FE29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60388" y="13525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/>
              <a:t>Reduce NOx “precursors”</a:t>
            </a:r>
            <a:br>
              <a:rPr lang="en-US" sz="2200"/>
            </a:br>
            <a:endParaRPr lang="en-US" sz="22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/>
              <a:t>Reduce NOx production by modification</a:t>
            </a:r>
            <a:br>
              <a:rPr lang="en-US" sz="2200"/>
            </a:br>
            <a:r>
              <a:rPr lang="en-US" sz="2200"/>
              <a:t>of existing process</a:t>
            </a:r>
            <a:br>
              <a:rPr lang="en-US" sz="2200"/>
            </a:br>
            <a:r>
              <a:rPr lang="en-US" sz="2200"/>
              <a:t/>
            </a:r>
            <a:br>
              <a:rPr lang="en-US" sz="2200"/>
            </a:br>
            <a:r>
              <a:rPr lang="en-US" sz="2200"/>
              <a:t/>
            </a:r>
            <a:br>
              <a:rPr lang="en-US" sz="2200"/>
            </a:br>
            <a:endParaRPr lang="en-US" sz="22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200"/>
              <a:t>Convert NOx to N</a:t>
            </a:r>
            <a:r>
              <a:rPr lang="en-US" sz="2200" baseline="-25000"/>
              <a:t>2</a:t>
            </a:r>
            <a:r>
              <a:rPr lang="en-US" sz="2200"/>
              <a:t> by adding an additional gas cleaning unit</a:t>
            </a:r>
          </a:p>
        </p:txBody>
      </p:sp>
      <p:sp>
        <p:nvSpPr>
          <p:cNvPr id="35846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Three steps to reduce NOx – Start on top!</a:t>
            </a: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144713" y="4943475"/>
            <a:ext cx="6048375" cy="585788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Secondary Reduction Measures</a:t>
            </a:r>
          </a:p>
        </p:txBody>
      </p:sp>
      <p:sp>
        <p:nvSpPr>
          <p:cNvPr id="8198" name="Rectangle 6"/>
          <p:cNvSpPr>
            <a:spLocks noChangeArrowheads="1"/>
          </p:cNvSpPr>
          <p:nvPr/>
        </p:nvSpPr>
        <p:spPr bwMode="auto">
          <a:xfrm>
            <a:off x="2144713" y="3227388"/>
            <a:ext cx="6048375" cy="582612"/>
          </a:xfrm>
          <a:prstGeom prst="rect">
            <a:avLst/>
          </a:prstGeom>
          <a:solidFill>
            <a:srgbClr val="FF0000"/>
          </a:solidFill>
          <a:ln w="3175">
            <a:solidFill>
              <a:schemeClr val="tx1"/>
            </a:solidFill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6800" rIns="90000" bIns="4680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/>
              <a:t>Primary Reduction Measures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A1690B0-CDA8-4514-B918-DF6F734F9261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16388" name="Rectangle 3"/>
          <p:cNvSpPr>
            <a:spLocks noChangeArrowheads="1"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Improve process stability</a:t>
            </a:r>
            <a:br>
              <a:rPr lang="en-US" sz="2000"/>
            </a:br>
            <a:r>
              <a:rPr lang="en-US" sz="2000"/>
              <a:t>(process optimization, expert system)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Adjust excess air</a:t>
            </a:r>
            <a:br>
              <a:rPr lang="en-US" sz="2000"/>
            </a:br>
            <a:r>
              <a:rPr lang="en-US" sz="2000"/>
              <a:t>(kiln inlet and calciner oxygen)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Optimize burner operation</a:t>
            </a:r>
            <a:br>
              <a:rPr lang="en-US" sz="2000"/>
            </a:br>
            <a:r>
              <a:rPr lang="en-US" sz="2000"/>
              <a:t>(transport air, primary air)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Improve kiln feed burnability</a:t>
            </a:r>
            <a:br>
              <a:rPr lang="en-US" sz="2000"/>
            </a:br>
            <a:r>
              <a:rPr lang="en-US" sz="2000"/>
              <a:t>(feed mix, fineness)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Avoid overburning</a:t>
            </a:r>
            <a:br>
              <a:rPr lang="en-US" sz="2000"/>
            </a:br>
            <a:r>
              <a:rPr lang="en-US" sz="2000"/>
              <a:t>(strict control of clinker free lime, target &gt;0.8 %CaO)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36870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Reduce NOx formation in main burner by avoiding high temperatures and excess oxygen</a:t>
            </a:r>
          </a:p>
        </p:txBody>
      </p:sp>
      <p:sp>
        <p:nvSpPr>
          <p:cNvPr id="36871" name="Line 4"/>
          <p:cNvSpPr>
            <a:spLocks noChangeShapeType="1"/>
          </p:cNvSpPr>
          <p:nvPr/>
        </p:nvSpPr>
        <p:spPr bwMode="auto">
          <a:xfrm>
            <a:off x="7924800" y="7058025"/>
            <a:ext cx="762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872" name="Rectangle 5"/>
          <p:cNvSpPr>
            <a:spLocks noChangeArrowheads="1"/>
          </p:cNvSpPr>
          <p:nvPr/>
        </p:nvSpPr>
        <p:spPr bwMode="auto">
          <a:xfrm>
            <a:off x="1676400" y="3248025"/>
            <a:ext cx="381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spcBef>
                <a:spcPct val="20000"/>
              </a:spcBef>
            </a:pPr>
            <a:endParaRPr lang="en-US" sz="2200"/>
          </a:p>
        </p:txBody>
      </p:sp>
      <p:pic>
        <p:nvPicPr>
          <p:cNvPr id="16394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2863" y="2881313"/>
            <a:ext cx="3095625" cy="1592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3950" y="1252538"/>
            <a:ext cx="212407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B23EA57-8D0A-4612-BA35-D5CAFBDCAA4A}" type="slidenum">
              <a:rPr lang="en-US" sz="800"/>
              <a:pPr algn="r"/>
              <a:t>17</a:t>
            </a:fld>
            <a:endParaRPr lang="en-US" sz="800"/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560388" y="1268413"/>
            <a:ext cx="8816975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AutoNum type="arabicPeriod"/>
            </a:pPr>
            <a:r>
              <a:rPr lang="en-US" sz="1600"/>
              <a:t>Transport air diminished from 1900 to 1180 Nm</a:t>
            </a:r>
            <a:r>
              <a:rPr lang="en-US" sz="1600" baseline="30000"/>
              <a:t>3</a:t>
            </a:r>
            <a:r>
              <a:rPr lang="en-US" sz="1600"/>
              <a:t>/h</a:t>
            </a:r>
            <a:br>
              <a:rPr lang="en-US" sz="1600"/>
            </a:br>
            <a:r>
              <a:rPr lang="en-US" sz="1600"/>
              <a:t>Coke load increased from 3.2 to 5.1 kg/Nm</a:t>
            </a:r>
            <a:r>
              <a:rPr lang="en-US" sz="1600" baseline="30000"/>
              <a:t>3</a:t>
            </a:r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AutoNum type="arabicPeriod"/>
            </a:pPr>
            <a:r>
              <a:rPr lang="en-US" sz="1600"/>
              <a:t>Primary air (excl. transport air) reduced from 18% to ca. 12%</a:t>
            </a:r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AutoNum type="arabicPeriod"/>
            </a:pPr>
            <a:r>
              <a:rPr lang="en-US" sz="1600"/>
              <a:t>New burner tip</a:t>
            </a:r>
            <a:br>
              <a:rPr lang="en-US" sz="1600"/>
            </a:br>
            <a:endParaRPr lang="en-US" sz="16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8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800"/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Char char="8"/>
            </a:pPr>
            <a:r>
              <a:rPr lang="en-US" sz="1600"/>
              <a:t>NOx reduced from ca. </a:t>
            </a:r>
            <a:r>
              <a:rPr lang="en-US" sz="1600" b="1"/>
              <a:t>1500 to 1200 mg/Nm</a:t>
            </a:r>
            <a:r>
              <a:rPr lang="en-US" sz="1600" b="1" baseline="30000"/>
              <a:t>3</a:t>
            </a:r>
            <a:r>
              <a:rPr lang="en-US" sz="1600"/>
              <a:t>, dry @ 10% O</a:t>
            </a:r>
            <a:r>
              <a:rPr lang="en-US" sz="1600" baseline="-25000"/>
              <a:t>2</a:t>
            </a:r>
            <a:r>
              <a:rPr lang="en-US" sz="1600"/>
              <a:t/>
            </a:r>
            <a:br>
              <a:rPr lang="en-US" sz="1600"/>
            </a:br>
            <a:r>
              <a:rPr lang="en-US" sz="1600"/>
              <a:t>(100% petcoke)</a:t>
            </a:r>
          </a:p>
          <a:p>
            <a:pPr marL="673100" lvl="1" indent="-3810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Char char="8"/>
            </a:pPr>
            <a:r>
              <a:rPr lang="en-US" sz="1600"/>
              <a:t>NOx reduced form ca. </a:t>
            </a:r>
            <a:r>
              <a:rPr lang="en-US" sz="1600" b="1"/>
              <a:t>900 to 700 mg/Nm</a:t>
            </a:r>
            <a:r>
              <a:rPr lang="en-US" sz="1600" b="1" baseline="30000"/>
              <a:t>3</a:t>
            </a:r>
            <a:r>
              <a:rPr lang="en-US" sz="1600"/>
              <a:t>, dry @ 10% O</a:t>
            </a:r>
            <a:r>
              <a:rPr lang="en-US" sz="1600" baseline="-25000"/>
              <a:t>2</a:t>
            </a:r>
            <a:br>
              <a:rPr lang="en-US" sz="1600" baseline="-25000"/>
            </a:br>
            <a:r>
              <a:rPr lang="en-US" sz="1600"/>
              <a:t>(bit-oil / petcoke mix)</a:t>
            </a:r>
          </a:p>
        </p:txBody>
      </p:sp>
      <p:sp>
        <p:nvSpPr>
          <p:cNvPr id="37894" name="Rectangle 3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Merone: Burner modification achieves ~20% NOx reduction</a:t>
            </a:r>
          </a:p>
        </p:txBody>
      </p:sp>
      <p:grpSp>
        <p:nvGrpSpPr>
          <p:cNvPr id="17414" name="Group 5"/>
          <p:cNvGrpSpPr>
            <a:grpSpLocks/>
          </p:cNvGrpSpPr>
          <p:nvPr/>
        </p:nvGrpSpPr>
        <p:grpSpPr bwMode="auto">
          <a:xfrm>
            <a:off x="862013" y="2536825"/>
            <a:ext cx="4581525" cy="2560638"/>
            <a:chOff x="1532" y="1888"/>
            <a:chExt cx="2313" cy="1293"/>
          </a:xfrm>
        </p:grpSpPr>
        <p:pic>
          <p:nvPicPr>
            <p:cNvPr id="37896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2" y="1888"/>
              <a:ext cx="2313" cy="12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897" name="AutoShape 7"/>
            <p:cNvSpPr>
              <a:spLocks noChangeArrowheads="1"/>
            </p:cNvSpPr>
            <p:nvPr/>
          </p:nvSpPr>
          <p:spPr bwMode="auto">
            <a:xfrm>
              <a:off x="3483" y="2118"/>
              <a:ext cx="44" cy="116"/>
            </a:xfrm>
            <a:prstGeom prst="upDownArrow">
              <a:avLst>
                <a:gd name="adj1" fmla="val 50000"/>
                <a:gd name="adj2" fmla="val 5272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898" name="Text Box 8"/>
            <p:cNvSpPr txBox="1">
              <a:spLocks noChangeArrowheads="1"/>
            </p:cNvSpPr>
            <p:nvPr/>
          </p:nvSpPr>
          <p:spPr bwMode="auto">
            <a:xfrm>
              <a:off x="3531" y="2136"/>
              <a:ext cx="91" cy="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000" b="1">
                  <a:solidFill>
                    <a:schemeClr val="tx2"/>
                  </a:solidFill>
                </a:rPr>
                <a:t>D2</a:t>
              </a:r>
              <a:endParaRPr lang="en-US" sz="700" b="1">
                <a:solidFill>
                  <a:schemeClr val="tx2"/>
                </a:solidFill>
              </a:endParaRPr>
            </a:p>
          </p:txBody>
        </p:sp>
        <p:sp>
          <p:nvSpPr>
            <p:cNvPr id="37899" name="AutoShape 9"/>
            <p:cNvSpPr>
              <a:spLocks noChangeArrowheads="1"/>
            </p:cNvSpPr>
            <p:nvPr/>
          </p:nvSpPr>
          <p:spPr bwMode="auto">
            <a:xfrm>
              <a:off x="2382" y="2106"/>
              <a:ext cx="46" cy="46"/>
            </a:xfrm>
            <a:prstGeom prst="upDownArrow">
              <a:avLst>
                <a:gd name="adj1" fmla="val 50000"/>
                <a:gd name="adj2" fmla="val 2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31" name="Text Box 10"/>
            <p:cNvSpPr txBox="1">
              <a:spLocks noChangeArrowheads="1"/>
            </p:cNvSpPr>
            <p:nvPr/>
          </p:nvSpPr>
          <p:spPr bwMode="auto">
            <a:xfrm>
              <a:off x="2449" y="2088"/>
              <a:ext cx="155" cy="7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lIns="0" tIns="0" rIns="0" bIns="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1050" dirty="0">
                  <a:solidFill>
                    <a:schemeClr val="tx2"/>
                  </a:solidFill>
                  <a:cs typeface="+mn-cs"/>
                </a:rPr>
                <a:t>D1</a:t>
              </a:r>
              <a:endParaRPr lang="en-US" sz="600" dirty="0">
                <a:solidFill>
                  <a:schemeClr val="tx2"/>
                </a:solidFill>
                <a:cs typeface="+mn-cs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45163" y="2493963"/>
            <a:ext cx="3778250" cy="2441575"/>
            <a:chOff x="5746926" y="2452190"/>
            <a:chExt cx="3777292" cy="2442194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/>
            <a:srcRect l="18463" t="-2896" r="13033" b="8688"/>
            <a:stretch>
              <a:fillRect/>
            </a:stretch>
          </p:blipFill>
          <p:spPr bwMode="auto">
            <a:xfrm>
              <a:off x="5746926" y="2452190"/>
              <a:ext cx="2448891" cy="2442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grpSp>
          <p:nvGrpSpPr>
            <p:cNvPr id="37903" name="Group 13"/>
            <p:cNvGrpSpPr>
              <a:grpSpLocks/>
            </p:cNvGrpSpPr>
            <p:nvPr/>
          </p:nvGrpSpPr>
          <p:grpSpPr bwMode="auto">
            <a:xfrm>
              <a:off x="6853055" y="2614190"/>
              <a:ext cx="571355" cy="364064"/>
              <a:chOff x="4390" y="1853"/>
              <a:chExt cx="328" cy="209"/>
            </a:xfrm>
          </p:grpSpPr>
          <p:sp>
            <p:nvSpPr>
              <p:cNvPr id="37904" name="AutoShape 14"/>
              <p:cNvSpPr>
                <a:spLocks noChangeArrowheads="1"/>
              </p:cNvSpPr>
              <p:nvPr/>
            </p:nvSpPr>
            <p:spPr bwMode="auto">
              <a:xfrm>
                <a:off x="4390" y="1874"/>
                <a:ext cx="64" cy="145"/>
              </a:xfrm>
              <a:prstGeom prst="upDownArrow">
                <a:avLst>
                  <a:gd name="adj1" fmla="val 50000"/>
                  <a:gd name="adj2" fmla="val 45313"/>
                </a:avLst>
              </a:prstGeom>
              <a:solidFill>
                <a:schemeClr val="accent2"/>
              </a:solidFill>
              <a:ln w="9525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0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37905" name="Text Box 15"/>
              <p:cNvSpPr txBox="1">
                <a:spLocks noChangeArrowheads="1"/>
              </p:cNvSpPr>
              <p:nvPr/>
            </p:nvSpPr>
            <p:spPr bwMode="auto">
              <a:xfrm>
                <a:off x="4465" y="1853"/>
                <a:ext cx="253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</a:pPr>
                <a:r>
                  <a:rPr lang="en-US" sz="2400" b="1">
                    <a:solidFill>
                      <a:schemeClr val="accent2"/>
                    </a:solidFill>
                  </a:rPr>
                  <a:t>D2</a:t>
                </a:r>
              </a:p>
            </p:txBody>
          </p:sp>
        </p:grpSp>
        <p:sp>
          <p:nvSpPr>
            <p:cNvPr id="37906" name="Text Box 16"/>
            <p:cNvSpPr txBox="1">
              <a:spLocks noChangeArrowheads="1"/>
            </p:cNvSpPr>
            <p:nvPr/>
          </p:nvSpPr>
          <p:spPr bwMode="auto">
            <a:xfrm>
              <a:off x="8591004" y="3235026"/>
              <a:ext cx="933214" cy="30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400"/>
                <a:t>Radial air</a:t>
              </a:r>
            </a:p>
          </p:txBody>
        </p:sp>
        <p:sp>
          <p:nvSpPr>
            <p:cNvPr id="37907" name="Text Box 17"/>
            <p:cNvSpPr txBox="1">
              <a:spLocks noChangeArrowheads="1"/>
            </p:cNvSpPr>
            <p:nvPr/>
          </p:nvSpPr>
          <p:spPr bwMode="auto">
            <a:xfrm>
              <a:off x="8591004" y="3551019"/>
              <a:ext cx="825291" cy="304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400"/>
                <a:t>Petcoke</a:t>
              </a:r>
            </a:p>
          </p:txBody>
        </p:sp>
        <p:sp>
          <p:nvSpPr>
            <p:cNvPr id="37908" name="AutoShape 18"/>
            <p:cNvSpPr>
              <a:spLocks noChangeArrowheads="1"/>
            </p:cNvSpPr>
            <p:nvPr/>
          </p:nvSpPr>
          <p:spPr bwMode="auto">
            <a:xfrm>
              <a:off x="5776539" y="2509674"/>
              <a:ext cx="2363807" cy="2274968"/>
            </a:xfrm>
            <a:custGeom>
              <a:avLst/>
              <a:gdLst>
                <a:gd name="T0" fmla="*/ 4706 w 21600"/>
                <a:gd name="T1" fmla="*/ 0 h 21600"/>
                <a:gd name="T2" fmla="*/ 1423 w 21600"/>
                <a:gd name="T3" fmla="*/ 1264 h 21600"/>
                <a:gd name="T4" fmla="*/ 0 w 21600"/>
                <a:gd name="T5" fmla="*/ 4108 h 21600"/>
                <a:gd name="T6" fmla="*/ 1423 w 21600"/>
                <a:gd name="T7" fmla="*/ 7057 h 21600"/>
                <a:gd name="T8" fmla="*/ 4706 w 21600"/>
                <a:gd name="T9" fmla="*/ 8320 h 21600"/>
                <a:gd name="T10" fmla="*/ 7989 w 21600"/>
                <a:gd name="T11" fmla="*/ 7057 h 21600"/>
                <a:gd name="T12" fmla="*/ 9302 w 21600"/>
                <a:gd name="T13" fmla="*/ 4108 h 21600"/>
                <a:gd name="T14" fmla="*/ 7989 w 21600"/>
                <a:gd name="T15" fmla="*/ 1264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59 h 21600"/>
                <a:gd name="T26" fmla="*/ 18432 w 21600"/>
                <a:gd name="T27" fmla="*/ 18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446" y="10800"/>
                  </a:moveTo>
                  <a:cubicBezTo>
                    <a:pt x="446" y="16518"/>
                    <a:pt x="5082" y="21154"/>
                    <a:pt x="10800" y="21154"/>
                  </a:cubicBezTo>
                  <a:cubicBezTo>
                    <a:pt x="16518" y="21154"/>
                    <a:pt x="21154" y="16518"/>
                    <a:pt x="21154" y="10800"/>
                  </a:cubicBezTo>
                  <a:cubicBezTo>
                    <a:pt x="21154" y="5082"/>
                    <a:pt x="16518" y="446"/>
                    <a:pt x="10800" y="446"/>
                  </a:cubicBezTo>
                  <a:cubicBezTo>
                    <a:pt x="5082" y="446"/>
                    <a:pt x="446" y="5082"/>
                    <a:pt x="446" y="10800"/>
                  </a:cubicBezTo>
                  <a:close/>
                </a:path>
              </a:pathLst>
            </a:custGeom>
            <a:noFill/>
            <a:ln w="19050" algn="ctr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7909" name="Text Box 19"/>
            <p:cNvSpPr txBox="1">
              <a:spLocks noChangeArrowheads="1"/>
            </p:cNvSpPr>
            <p:nvPr/>
          </p:nvSpPr>
          <p:spPr bwMode="auto">
            <a:xfrm>
              <a:off x="8591004" y="2933324"/>
              <a:ext cx="815768" cy="304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400"/>
                <a:t>Axial air</a:t>
              </a:r>
            </a:p>
          </p:txBody>
        </p:sp>
        <p:sp>
          <p:nvSpPr>
            <p:cNvPr id="37910" name="Line 20"/>
            <p:cNvSpPr>
              <a:spLocks noChangeShapeType="1"/>
            </p:cNvSpPr>
            <p:nvPr/>
          </p:nvSpPr>
          <p:spPr bwMode="auto">
            <a:xfrm flipH="1" flipV="1">
              <a:off x="7485378" y="3159416"/>
              <a:ext cx="1027742" cy="473807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b"/>
            <a:lstStyle/>
            <a:p>
              <a:endParaRPr lang="de-DE"/>
            </a:p>
          </p:txBody>
        </p:sp>
        <p:sp>
          <p:nvSpPr>
            <p:cNvPr id="37911" name="Line 21"/>
            <p:cNvSpPr>
              <a:spLocks noChangeShapeType="1"/>
            </p:cNvSpPr>
            <p:nvPr/>
          </p:nvSpPr>
          <p:spPr bwMode="auto">
            <a:xfrm flipH="1" flipV="1">
              <a:off x="7563765" y="2685609"/>
              <a:ext cx="949355" cy="395419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b"/>
            <a:lstStyle/>
            <a:p>
              <a:endParaRPr lang="de-DE"/>
            </a:p>
          </p:txBody>
        </p:sp>
        <p:sp>
          <p:nvSpPr>
            <p:cNvPr id="37912" name="Line 22"/>
            <p:cNvSpPr>
              <a:spLocks noChangeShapeType="1"/>
            </p:cNvSpPr>
            <p:nvPr/>
          </p:nvSpPr>
          <p:spPr bwMode="auto">
            <a:xfrm flipH="1" flipV="1">
              <a:off x="7800669" y="3002642"/>
              <a:ext cx="712452" cy="31529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anchor="b"/>
            <a:lstStyle/>
            <a:p>
              <a:endParaRPr lang="de-DE"/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1D52BAE-6940-4FC0-AEE4-B5F8140071BB}" type="slidenum">
              <a:rPr lang="en-US" sz="800"/>
              <a:pPr algn="r"/>
              <a:t>18</a:t>
            </a:fld>
            <a:endParaRPr lang="en-US" sz="800"/>
          </a:p>
        </p:txBody>
      </p:sp>
      <p:grpSp>
        <p:nvGrpSpPr>
          <p:cNvPr id="38917" name="Group 4"/>
          <p:cNvGrpSpPr>
            <a:grpSpLocks/>
          </p:cNvGrpSpPr>
          <p:nvPr/>
        </p:nvGrpSpPr>
        <p:grpSpPr bwMode="auto">
          <a:xfrm>
            <a:off x="2432050" y="1577975"/>
            <a:ext cx="6084888" cy="2087563"/>
            <a:chOff x="1532" y="913"/>
            <a:chExt cx="3833" cy="1315"/>
          </a:xfrm>
        </p:grpSpPr>
        <p:pic>
          <p:nvPicPr>
            <p:cNvPr id="38918" name="Picture 5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532" y="913"/>
              <a:ext cx="3833" cy="1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9" name="Text Box 6"/>
            <p:cNvSpPr txBox="1">
              <a:spLocks noChangeArrowheads="1"/>
            </p:cNvSpPr>
            <p:nvPr/>
          </p:nvSpPr>
          <p:spPr bwMode="auto">
            <a:xfrm>
              <a:off x="2099" y="1275"/>
              <a:ext cx="703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NOx = 100%</a:t>
              </a:r>
            </a:p>
          </p:txBody>
        </p:sp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3188" y="1344"/>
              <a:ext cx="703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NOx = 97%</a:t>
              </a:r>
            </a:p>
          </p:txBody>
        </p:sp>
        <p:sp>
          <p:nvSpPr>
            <p:cNvPr id="38921" name="Text Box 8"/>
            <p:cNvSpPr txBox="1">
              <a:spLocks noChangeArrowheads="1"/>
            </p:cNvSpPr>
            <p:nvPr/>
          </p:nvSpPr>
          <p:spPr bwMode="auto">
            <a:xfrm>
              <a:off x="4458" y="1420"/>
              <a:ext cx="703" cy="17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NOx = 90%</a:t>
              </a:r>
            </a:p>
          </p:txBody>
        </p:sp>
      </p:grp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560388" y="12525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Burner settings: Transport air quantity optimization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457200" indent="-457200" eaLnBrk="0" hangingPunct="0">
              <a:lnSpc>
                <a:spcPct val="5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 marL="457200" indent="-457200" eaLnBrk="0" hangingPunct="0">
              <a:lnSpc>
                <a:spcPct val="5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Burner settings: Primary air quantity optimization </a:t>
            </a:r>
          </a:p>
        </p:txBody>
      </p:sp>
      <p:sp>
        <p:nvSpPr>
          <p:cNvPr id="38923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Eclépens: Burner settings optimization reduces NOx (~10%)</a:t>
            </a:r>
          </a:p>
        </p:txBody>
      </p:sp>
      <p:grpSp>
        <p:nvGrpSpPr>
          <p:cNvPr id="38924" name="Group 9"/>
          <p:cNvGrpSpPr>
            <a:grpSpLocks/>
          </p:cNvGrpSpPr>
          <p:nvPr/>
        </p:nvGrpSpPr>
        <p:grpSpPr bwMode="auto">
          <a:xfrm>
            <a:off x="3116263" y="1866900"/>
            <a:ext cx="4032250" cy="542925"/>
            <a:chOff x="1963" y="1185"/>
            <a:chExt cx="2540" cy="342"/>
          </a:xfrm>
        </p:grpSpPr>
        <p:sp>
          <p:nvSpPr>
            <p:cNvPr id="38925" name="Oval 10"/>
            <p:cNvSpPr>
              <a:spLocks noChangeArrowheads="1"/>
            </p:cNvSpPr>
            <p:nvPr/>
          </p:nvSpPr>
          <p:spPr bwMode="auto">
            <a:xfrm>
              <a:off x="4233" y="1389"/>
              <a:ext cx="270" cy="13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6" name="Oval 11"/>
            <p:cNvSpPr>
              <a:spLocks noChangeArrowheads="1"/>
            </p:cNvSpPr>
            <p:nvPr/>
          </p:nvSpPr>
          <p:spPr bwMode="auto">
            <a:xfrm>
              <a:off x="3097" y="1275"/>
              <a:ext cx="270" cy="13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Oval 12"/>
            <p:cNvSpPr>
              <a:spLocks noChangeArrowheads="1"/>
            </p:cNvSpPr>
            <p:nvPr/>
          </p:nvSpPr>
          <p:spPr bwMode="auto">
            <a:xfrm>
              <a:off x="1963" y="1185"/>
              <a:ext cx="270" cy="13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28" name="Group 13"/>
          <p:cNvGrpSpPr>
            <a:grpSpLocks/>
          </p:cNvGrpSpPr>
          <p:nvPr/>
        </p:nvGrpSpPr>
        <p:grpSpPr bwMode="auto">
          <a:xfrm>
            <a:off x="3371850" y="2514600"/>
            <a:ext cx="4062413" cy="398463"/>
            <a:chOff x="2124" y="1593"/>
            <a:chExt cx="2559" cy="251"/>
          </a:xfrm>
        </p:grpSpPr>
        <p:sp>
          <p:nvSpPr>
            <p:cNvPr id="38929" name="Oval 14"/>
            <p:cNvSpPr>
              <a:spLocks noChangeArrowheads="1"/>
            </p:cNvSpPr>
            <p:nvPr/>
          </p:nvSpPr>
          <p:spPr bwMode="auto">
            <a:xfrm>
              <a:off x="2124" y="1593"/>
              <a:ext cx="270" cy="138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Oval 15"/>
            <p:cNvSpPr>
              <a:spLocks noChangeArrowheads="1"/>
            </p:cNvSpPr>
            <p:nvPr/>
          </p:nvSpPr>
          <p:spPr bwMode="auto">
            <a:xfrm>
              <a:off x="3281" y="1638"/>
              <a:ext cx="270" cy="138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Oval 16"/>
            <p:cNvSpPr>
              <a:spLocks noChangeArrowheads="1"/>
            </p:cNvSpPr>
            <p:nvPr/>
          </p:nvSpPr>
          <p:spPr bwMode="auto">
            <a:xfrm>
              <a:off x="4413" y="1706"/>
              <a:ext cx="270" cy="138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32" name="Group 17"/>
          <p:cNvGrpSpPr>
            <a:grpSpLocks/>
          </p:cNvGrpSpPr>
          <p:nvPr/>
        </p:nvGrpSpPr>
        <p:grpSpPr bwMode="auto">
          <a:xfrm>
            <a:off x="3692525" y="2622550"/>
            <a:ext cx="4029075" cy="363538"/>
            <a:chOff x="2326" y="1661"/>
            <a:chExt cx="2538" cy="229"/>
          </a:xfrm>
        </p:grpSpPr>
        <p:sp>
          <p:nvSpPr>
            <p:cNvPr id="38933" name="Oval 18"/>
            <p:cNvSpPr>
              <a:spLocks noChangeArrowheads="1"/>
            </p:cNvSpPr>
            <p:nvPr/>
          </p:nvSpPr>
          <p:spPr bwMode="auto">
            <a:xfrm>
              <a:off x="4594" y="1752"/>
              <a:ext cx="270" cy="138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4" name="Oval 19"/>
            <p:cNvSpPr>
              <a:spLocks noChangeArrowheads="1"/>
            </p:cNvSpPr>
            <p:nvPr/>
          </p:nvSpPr>
          <p:spPr bwMode="auto">
            <a:xfrm>
              <a:off x="2326" y="1661"/>
              <a:ext cx="270" cy="138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Oval 20"/>
            <p:cNvSpPr>
              <a:spLocks noChangeArrowheads="1"/>
            </p:cNvSpPr>
            <p:nvPr/>
          </p:nvSpPr>
          <p:spPr bwMode="auto">
            <a:xfrm>
              <a:off x="3485" y="1706"/>
              <a:ext cx="270" cy="138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936" name="Group 21"/>
          <p:cNvGrpSpPr>
            <a:grpSpLocks/>
          </p:cNvGrpSpPr>
          <p:nvPr/>
        </p:nvGrpSpPr>
        <p:grpSpPr bwMode="auto">
          <a:xfrm>
            <a:off x="4016375" y="2514600"/>
            <a:ext cx="4065588" cy="395288"/>
            <a:chOff x="2530" y="1593"/>
            <a:chExt cx="2561" cy="249"/>
          </a:xfrm>
        </p:grpSpPr>
        <p:sp>
          <p:nvSpPr>
            <p:cNvPr id="38937" name="Oval 22"/>
            <p:cNvSpPr>
              <a:spLocks noChangeArrowheads="1"/>
            </p:cNvSpPr>
            <p:nvPr/>
          </p:nvSpPr>
          <p:spPr bwMode="auto">
            <a:xfrm>
              <a:off x="3664" y="1636"/>
              <a:ext cx="270" cy="138"/>
            </a:xfrm>
            <a:prstGeom prst="ellipse">
              <a:avLst/>
            </a:prstGeom>
            <a:solidFill>
              <a:srgbClr val="00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Oval 23"/>
            <p:cNvSpPr>
              <a:spLocks noChangeArrowheads="1"/>
            </p:cNvSpPr>
            <p:nvPr/>
          </p:nvSpPr>
          <p:spPr bwMode="auto">
            <a:xfrm>
              <a:off x="4821" y="1704"/>
              <a:ext cx="270" cy="138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Oval 24"/>
            <p:cNvSpPr>
              <a:spLocks noChangeArrowheads="1"/>
            </p:cNvSpPr>
            <p:nvPr/>
          </p:nvSpPr>
          <p:spPr bwMode="auto">
            <a:xfrm>
              <a:off x="2530" y="1593"/>
              <a:ext cx="270" cy="138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940" name="Text Box 25"/>
          <p:cNvSpPr txBox="1">
            <a:spLocks noChangeArrowheads="1"/>
          </p:cNvSpPr>
          <p:nvPr/>
        </p:nvSpPr>
        <p:spPr bwMode="auto">
          <a:xfrm>
            <a:off x="5059363" y="2262188"/>
            <a:ext cx="1116012" cy="284162"/>
          </a:xfrm>
          <a:prstGeom prst="rect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NOx = 97%</a:t>
            </a:r>
          </a:p>
        </p:txBody>
      </p:sp>
      <p:grpSp>
        <p:nvGrpSpPr>
          <p:cNvPr id="38941" name="Group 34"/>
          <p:cNvGrpSpPr>
            <a:grpSpLocks/>
          </p:cNvGrpSpPr>
          <p:nvPr/>
        </p:nvGrpSpPr>
        <p:grpSpPr bwMode="auto">
          <a:xfrm>
            <a:off x="7689850" y="2838450"/>
            <a:ext cx="2052638" cy="827088"/>
            <a:chOff x="4844" y="1707"/>
            <a:chExt cx="1293" cy="521"/>
          </a:xfrm>
        </p:grpSpPr>
        <p:sp>
          <p:nvSpPr>
            <p:cNvPr id="38942" name="Line 35"/>
            <p:cNvSpPr>
              <a:spLocks noChangeShapeType="1"/>
            </p:cNvSpPr>
            <p:nvPr/>
          </p:nvSpPr>
          <p:spPr bwMode="auto">
            <a:xfrm flipH="1" flipV="1">
              <a:off x="4844" y="1798"/>
              <a:ext cx="567" cy="29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8943" name="Line 36"/>
            <p:cNvSpPr>
              <a:spLocks noChangeShapeType="1"/>
            </p:cNvSpPr>
            <p:nvPr/>
          </p:nvSpPr>
          <p:spPr bwMode="auto">
            <a:xfrm flipH="1" flipV="1">
              <a:off x="5070" y="1707"/>
              <a:ext cx="341" cy="38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8944" name="Text Box 37"/>
            <p:cNvSpPr txBox="1">
              <a:spLocks noChangeArrowheads="1"/>
            </p:cNvSpPr>
            <p:nvPr/>
          </p:nvSpPr>
          <p:spPr bwMode="auto">
            <a:xfrm>
              <a:off x="5411" y="2016"/>
              <a:ext cx="72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US" sz="1600"/>
                <a:t>Bottleneck</a:t>
              </a:r>
            </a:p>
          </p:txBody>
        </p:sp>
      </p:grpSp>
      <p:grpSp>
        <p:nvGrpSpPr>
          <p:cNvPr id="38957" name="Group 45"/>
          <p:cNvGrpSpPr>
            <a:grpSpLocks/>
          </p:cNvGrpSpPr>
          <p:nvPr/>
        </p:nvGrpSpPr>
        <p:grpSpPr bwMode="auto">
          <a:xfrm>
            <a:off x="2487613" y="4221163"/>
            <a:ext cx="7273925" cy="2074862"/>
            <a:chOff x="1532" y="2571"/>
            <a:chExt cx="4582" cy="1494"/>
          </a:xfrm>
        </p:grpSpPr>
        <p:pic>
          <p:nvPicPr>
            <p:cNvPr id="38958" name="Picture 2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532" y="2571"/>
              <a:ext cx="3900" cy="1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8959" name="Group 27"/>
            <p:cNvGrpSpPr>
              <a:grpSpLocks/>
            </p:cNvGrpSpPr>
            <p:nvPr/>
          </p:nvGrpSpPr>
          <p:grpSpPr bwMode="auto">
            <a:xfrm>
              <a:off x="1850" y="3453"/>
              <a:ext cx="3379" cy="205"/>
              <a:chOff x="1850" y="3453"/>
              <a:chExt cx="3379" cy="205"/>
            </a:xfrm>
          </p:grpSpPr>
          <p:sp>
            <p:nvSpPr>
              <p:cNvPr id="38960" name="Text Box 28"/>
              <p:cNvSpPr txBox="1">
                <a:spLocks noChangeArrowheads="1"/>
              </p:cNvSpPr>
              <p:nvPr/>
            </p:nvSpPr>
            <p:spPr bwMode="auto">
              <a:xfrm>
                <a:off x="1850" y="3453"/>
                <a:ext cx="703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200" b="1"/>
                  <a:t>NOx = 124%</a:t>
                </a:r>
              </a:p>
            </p:txBody>
          </p:sp>
          <p:sp>
            <p:nvSpPr>
              <p:cNvPr id="38961" name="Text Box 29"/>
              <p:cNvSpPr txBox="1">
                <a:spLocks noChangeArrowheads="1"/>
              </p:cNvSpPr>
              <p:nvPr/>
            </p:nvSpPr>
            <p:spPr bwMode="auto">
              <a:xfrm>
                <a:off x="2530" y="3453"/>
                <a:ext cx="703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200" b="1"/>
                  <a:t>NOx = 100%</a:t>
                </a:r>
              </a:p>
            </p:txBody>
          </p:sp>
          <p:sp>
            <p:nvSpPr>
              <p:cNvPr id="38962" name="Text Box 30"/>
              <p:cNvSpPr txBox="1">
                <a:spLocks noChangeArrowheads="1"/>
              </p:cNvSpPr>
              <p:nvPr/>
            </p:nvSpPr>
            <p:spPr bwMode="auto">
              <a:xfrm>
                <a:off x="3233" y="3453"/>
                <a:ext cx="703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200" b="1"/>
                  <a:t>NOx = 89%</a:t>
                </a:r>
              </a:p>
            </p:txBody>
          </p:sp>
          <p:sp>
            <p:nvSpPr>
              <p:cNvPr id="38963" name="Text Box 31"/>
              <p:cNvSpPr txBox="1">
                <a:spLocks noChangeArrowheads="1"/>
              </p:cNvSpPr>
              <p:nvPr/>
            </p:nvSpPr>
            <p:spPr bwMode="auto">
              <a:xfrm>
                <a:off x="3891" y="3453"/>
                <a:ext cx="703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200" b="1"/>
                  <a:t>NOx = 80%</a:t>
                </a:r>
              </a:p>
            </p:txBody>
          </p:sp>
          <p:sp>
            <p:nvSpPr>
              <p:cNvPr id="38964" name="Text Box 32"/>
              <p:cNvSpPr txBox="1">
                <a:spLocks noChangeArrowheads="1"/>
              </p:cNvSpPr>
              <p:nvPr/>
            </p:nvSpPr>
            <p:spPr bwMode="auto">
              <a:xfrm>
                <a:off x="4526" y="3453"/>
                <a:ext cx="703" cy="20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200" b="1"/>
                  <a:t>NOx = 89%</a:t>
                </a:r>
              </a:p>
            </p:txBody>
          </p:sp>
        </p:grpSp>
        <p:sp>
          <p:nvSpPr>
            <p:cNvPr id="38965" name="Text Box 33"/>
            <p:cNvSpPr txBox="1">
              <a:spLocks noChangeArrowheads="1"/>
            </p:cNvSpPr>
            <p:nvPr/>
          </p:nvSpPr>
          <p:spPr bwMode="auto">
            <a:xfrm>
              <a:off x="3232" y="3451"/>
              <a:ext cx="703" cy="205"/>
            </a:xfrm>
            <a:prstGeom prst="rect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NOx = 89%</a:t>
              </a:r>
            </a:p>
          </p:txBody>
        </p:sp>
        <p:grpSp>
          <p:nvGrpSpPr>
            <p:cNvPr id="38966" name="Group 38"/>
            <p:cNvGrpSpPr>
              <a:grpSpLocks/>
            </p:cNvGrpSpPr>
            <p:nvPr/>
          </p:nvGrpSpPr>
          <p:grpSpPr bwMode="auto">
            <a:xfrm>
              <a:off x="4163" y="2795"/>
              <a:ext cx="1951" cy="499"/>
              <a:chOff x="4163" y="2727"/>
              <a:chExt cx="1951" cy="499"/>
            </a:xfrm>
          </p:grpSpPr>
          <p:sp>
            <p:nvSpPr>
              <p:cNvPr id="38967" name="Line 39"/>
              <p:cNvSpPr>
                <a:spLocks noChangeShapeType="1"/>
              </p:cNvSpPr>
              <p:nvPr/>
            </p:nvSpPr>
            <p:spPr bwMode="auto">
              <a:xfrm flipH="1">
                <a:off x="4163" y="2840"/>
                <a:ext cx="1248" cy="386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8968" name="Text Box 40"/>
              <p:cNvSpPr txBox="1">
                <a:spLocks noChangeArrowheads="1"/>
              </p:cNvSpPr>
              <p:nvPr/>
            </p:nvSpPr>
            <p:spPr bwMode="auto">
              <a:xfrm>
                <a:off x="5388" y="2727"/>
                <a:ext cx="726" cy="2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Aft>
                    <a:spcPct val="30000"/>
                  </a:spcAft>
                </a:pPr>
                <a:r>
                  <a:rPr lang="en-US" sz="1600"/>
                  <a:t>Bottleneck</a:t>
                </a:r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FC58157-7740-4C92-B16B-9D008B89F9A9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39941" name="Content Placeholder 4"/>
          <p:cNvSpPr>
            <a:spLocks/>
          </p:cNvSpPr>
          <p:nvPr/>
        </p:nvSpPr>
        <p:spPr bwMode="auto">
          <a:xfrm>
            <a:off x="560388" y="1339850"/>
            <a:ext cx="4824412" cy="136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Lower central air decreases air / fuel ratio in the flame core and leads to less NOx formation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39942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Central air reduction supports lower NOx generation</a:t>
            </a:r>
          </a:p>
        </p:txBody>
      </p:sp>
      <p:sp>
        <p:nvSpPr>
          <p:cNvPr id="39943" name="Rectangle 10"/>
          <p:cNvSpPr>
            <a:spLocks noChangeArrowheads="1"/>
          </p:cNvSpPr>
          <p:nvPr/>
        </p:nvSpPr>
        <p:spPr bwMode="auto">
          <a:xfrm>
            <a:off x="1065213" y="1327150"/>
            <a:ext cx="8208962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lnSpc>
                <a:spcPct val="90000"/>
              </a:lnSpc>
              <a:buFont typeface="Wingdings" pitchFamily="2" charset="2"/>
              <a:buChar char="§"/>
            </a:pPr>
            <a:endParaRPr lang="en-US"/>
          </a:p>
        </p:txBody>
      </p:sp>
      <p:pic>
        <p:nvPicPr>
          <p:cNvPr id="47115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" y="2492375"/>
            <a:ext cx="4979988" cy="287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9945" name="Text Box 3"/>
          <p:cNvSpPr txBox="1">
            <a:spLocks noChangeArrowheads="1"/>
          </p:cNvSpPr>
          <p:nvPr/>
        </p:nvSpPr>
        <p:spPr bwMode="auto">
          <a:xfrm>
            <a:off x="4498975" y="5476875"/>
            <a:ext cx="9779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spcAft>
                <a:spcPct val="30000"/>
              </a:spcAft>
            </a:pPr>
            <a:r>
              <a:rPr lang="en-US" sz="800"/>
              <a:t>Source: Unitherm</a:t>
            </a:r>
          </a:p>
        </p:txBody>
      </p:sp>
      <p:grpSp>
        <p:nvGrpSpPr>
          <p:cNvPr id="39946" name="Group 19"/>
          <p:cNvGrpSpPr>
            <a:grpSpLocks/>
          </p:cNvGrpSpPr>
          <p:nvPr/>
        </p:nvGrpSpPr>
        <p:grpSpPr bwMode="auto">
          <a:xfrm>
            <a:off x="5961063" y="1196975"/>
            <a:ext cx="3744912" cy="2828925"/>
            <a:chOff x="5470400" y="3589744"/>
            <a:chExt cx="4120896" cy="3188208"/>
          </a:xfrm>
        </p:grpSpPr>
        <p:grpSp>
          <p:nvGrpSpPr>
            <p:cNvPr id="3" name="Group 3"/>
            <p:cNvGrpSpPr/>
            <p:nvPr/>
          </p:nvGrpSpPr>
          <p:grpSpPr>
            <a:xfrm>
              <a:off x="5669305" y="3789040"/>
              <a:ext cx="3526217" cy="2593476"/>
              <a:chOff x="4592960" y="2924944"/>
              <a:chExt cx="3411560" cy="25091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7109" name="Picture 5" descr="sig_MAS4_5_20_150_125_24-cont_NO_rate"/>
              <p:cNvPicPr>
                <a:picLocks noChangeAspect="1" noChangeArrowheads="1"/>
              </p:cNvPicPr>
              <p:nvPr/>
            </p:nvPicPr>
            <p:blipFill>
              <a:blip r:embed="rId3">
                <a:lum bright="-16000"/>
                <a:extLst/>
              </a:blip>
              <a:srcRect/>
              <a:stretch>
                <a:fillRect/>
              </a:stretch>
            </p:blipFill>
            <p:spPr bwMode="auto">
              <a:xfrm>
                <a:off x="4592960" y="2924944"/>
                <a:ext cx="3411560" cy="25091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/>
            </p:spPr>
          </p:pic>
          <p:sp>
            <p:nvSpPr>
              <p:cNvPr id="47113" name="AutoShape 12"/>
              <p:cNvSpPr>
                <a:spLocks noChangeArrowheads="1"/>
              </p:cNvSpPr>
              <p:nvPr/>
            </p:nvSpPr>
            <p:spPr bwMode="auto">
              <a:xfrm>
                <a:off x="5025008" y="3527081"/>
                <a:ext cx="719138" cy="720725"/>
              </a:xfrm>
              <a:prstGeom prst="flowChartConnector">
                <a:avLst/>
              </a:prstGeom>
              <a:noFill/>
              <a:ln w="3175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wrap="none" anchor="ctr"/>
              <a:lstStyle/>
              <a:p>
                <a:pPr fontAlgn="auto">
                  <a:spcAft>
                    <a:spcPts val="0"/>
                  </a:spcAft>
                  <a:defRPr/>
                </a:pPr>
                <a:endParaRPr kumimoji="1" lang="en-US" sz="2400">
                  <a:latin typeface="GillSans-Light"/>
                  <a:cs typeface="+mn-cs"/>
                </a:endParaRPr>
              </a:p>
            </p:txBody>
          </p:sp>
        </p:grpSp>
        <p:sp>
          <p:nvSpPr>
            <p:cNvPr id="39948" name="Text Box 9"/>
            <p:cNvSpPr txBox="1">
              <a:spLocks noChangeArrowheads="1"/>
            </p:cNvSpPr>
            <p:nvPr/>
          </p:nvSpPr>
          <p:spPr bwMode="auto">
            <a:xfrm>
              <a:off x="6537745" y="5305508"/>
              <a:ext cx="2663996" cy="721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sz="1200" b="1"/>
                <a:t>Primary Air Pressure: 150mbar</a:t>
              </a:r>
            </a:p>
            <a:p>
              <a:r>
                <a:rPr kumimoji="1" lang="en-US" sz="1200" b="1"/>
                <a:t>Central Air Pressure: 125 mbar</a:t>
              </a:r>
            </a:p>
            <a:p>
              <a:r>
                <a:rPr kumimoji="1" lang="en-US" sz="1200" b="1">
                  <a:solidFill>
                    <a:srgbClr val="FF0000"/>
                  </a:solidFill>
                </a:rPr>
                <a:t>NOx (Kiln Inlet): 2700ppm</a:t>
              </a:r>
            </a:p>
          </p:txBody>
        </p:sp>
      </p:grpSp>
      <p:grpSp>
        <p:nvGrpSpPr>
          <p:cNvPr id="39949" name="Group 20"/>
          <p:cNvGrpSpPr>
            <a:grpSpLocks/>
          </p:cNvGrpSpPr>
          <p:nvPr/>
        </p:nvGrpSpPr>
        <p:grpSpPr bwMode="auto">
          <a:xfrm>
            <a:off x="5992813" y="3732213"/>
            <a:ext cx="3711575" cy="2997200"/>
            <a:chOff x="5464450" y="854240"/>
            <a:chExt cx="4126992" cy="3212592"/>
          </a:xfrm>
        </p:grpSpPr>
        <p:grpSp>
          <p:nvGrpSpPr>
            <p:cNvPr id="2" name="Group 1"/>
            <p:cNvGrpSpPr/>
            <p:nvPr/>
          </p:nvGrpSpPr>
          <p:grpSpPr>
            <a:xfrm>
              <a:off x="5664160" y="1052736"/>
              <a:ext cx="3531362" cy="2615718"/>
              <a:chOff x="845299" y="2935977"/>
              <a:chExt cx="3387622" cy="250924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7108" name="Picture 4" descr="sig_MAS4_5_20_150_25_24-cont_NO_rate"/>
              <p:cNvPicPr>
                <a:picLocks noChangeAspect="1" noChangeArrowheads="1"/>
              </p:cNvPicPr>
              <p:nvPr/>
            </p:nvPicPr>
            <p:blipFill>
              <a:blip r:embed="rId4">
                <a:lum bright="-10000"/>
                <a:extLst/>
              </a:blip>
              <a:srcRect/>
              <a:stretch>
                <a:fillRect/>
              </a:stretch>
            </p:blipFill>
            <p:spPr bwMode="auto">
              <a:xfrm>
                <a:off x="845299" y="2935977"/>
                <a:ext cx="3387622" cy="250924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/>
            </p:spPr>
          </p:pic>
          <p:sp>
            <p:nvSpPr>
              <p:cNvPr id="47112" name="AutoShape 11"/>
              <p:cNvSpPr>
                <a:spLocks noChangeArrowheads="1"/>
              </p:cNvSpPr>
              <p:nvPr/>
            </p:nvSpPr>
            <p:spPr bwMode="auto">
              <a:xfrm>
                <a:off x="1280592" y="3497317"/>
                <a:ext cx="719138" cy="720725"/>
              </a:xfrm>
              <a:prstGeom prst="flowChartConnector">
                <a:avLst/>
              </a:prstGeom>
              <a:noFill/>
              <a:ln w="3175" cap="sq">
                <a:solidFill>
                  <a:schemeClr val="tx2"/>
                </a:solidFill>
                <a:round/>
                <a:headEnd type="none" w="sm" len="sm"/>
                <a:tailEnd type="none" w="sm" len="sm"/>
              </a:ln>
              <a:extLst/>
            </p:spPr>
            <p:txBody>
              <a:bodyPr wrap="none" anchor="ctr"/>
              <a:lstStyle/>
              <a:p>
                <a:pPr fontAlgn="auto">
                  <a:spcAft>
                    <a:spcPts val="0"/>
                  </a:spcAft>
                  <a:defRPr/>
                </a:pPr>
                <a:endParaRPr kumimoji="1" lang="en-US" sz="2400">
                  <a:latin typeface="GillSans-Light"/>
                  <a:cs typeface="+mn-cs"/>
                </a:endParaRPr>
              </a:p>
            </p:txBody>
          </p:sp>
        </p:grpSp>
        <p:sp>
          <p:nvSpPr>
            <p:cNvPr id="39951" name="Text Box 8"/>
            <p:cNvSpPr txBox="1">
              <a:spLocks noChangeArrowheads="1"/>
            </p:cNvSpPr>
            <p:nvPr/>
          </p:nvSpPr>
          <p:spPr bwMode="auto">
            <a:xfrm>
              <a:off x="6537680" y="2635799"/>
              <a:ext cx="2647770" cy="88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sz="1200" b="1"/>
                <a:t>Primary Air Pressure: 150mbar</a:t>
              </a:r>
            </a:p>
            <a:p>
              <a:r>
                <a:rPr kumimoji="1" lang="en-US" sz="1200" b="1"/>
                <a:t>Central Air Pressure: 25 mbar</a:t>
              </a:r>
            </a:p>
            <a:p>
              <a:r>
                <a:rPr kumimoji="1" lang="en-US" sz="1200" b="1">
                  <a:solidFill>
                    <a:srgbClr val="FF0000"/>
                  </a:solidFill>
                </a:rPr>
                <a:t>NOx (Kiln Inlet): 1300ppm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BF479F3-6FDD-4CF8-AFE9-352AD82FF50E}" type="slidenum">
              <a:rPr lang="en-US" sz="800"/>
              <a:pPr algn="r"/>
              <a:t>2</a:t>
            </a:fld>
            <a:endParaRPr lang="en-US" sz="800"/>
          </a:p>
        </p:txBody>
      </p:sp>
      <p:sp>
        <p:nvSpPr>
          <p:cNvPr id="4" name="Content Placeholder 3"/>
          <p:cNvSpPr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Why</a:t>
            </a:r>
            <a:r>
              <a:rPr lang="en-US" sz="2000"/>
              <a:t> do we care about NOx?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Environmental impacts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Holcim emissions targets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Legal limits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5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Where</a:t>
            </a:r>
            <a:r>
              <a:rPr lang="en-US" sz="2000"/>
              <a:t> is the NOx formed?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Thermal and Fuel NOx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Influencing factors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500"/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How</a:t>
            </a:r>
            <a:r>
              <a:rPr lang="en-US" sz="2000"/>
              <a:t> NOx can be reduced?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Primary measures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Secondary measures</a:t>
            </a:r>
          </a:p>
          <a:p>
            <a:pPr marL="534988" lvl="1" indent="-265113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New developments</a:t>
            </a:r>
          </a:p>
          <a:p>
            <a:pPr marL="269875" indent="-269875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20514" name="Title 4"/>
          <p:cNvSpPr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Content</a:t>
            </a:r>
          </a:p>
        </p:txBody>
      </p:sp>
      <p:graphicFrame>
        <p:nvGraphicFramePr>
          <p:cNvPr id="6" name="Object 28"/>
          <p:cNvGraphicFramePr>
            <a:graphicFrameLocks noChangeAspect="1"/>
          </p:cNvGraphicFramePr>
          <p:nvPr/>
        </p:nvGraphicFramePr>
        <p:xfrm>
          <a:off x="5730875" y="1220788"/>
          <a:ext cx="935038" cy="227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Clip" r:id="rId3" imgW="1622066" imgH="3934305" progId="">
                  <p:embed/>
                </p:oleObj>
              </mc:Choice>
              <mc:Fallback>
                <p:oleObj name="Clip" r:id="rId3" imgW="1622066" imgH="3934305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75" y="1220788"/>
                        <a:ext cx="935038" cy="227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9"/>
          <p:cNvGraphicFramePr>
            <a:graphicFrameLocks noChangeAspect="1"/>
          </p:cNvGraphicFramePr>
          <p:nvPr/>
        </p:nvGraphicFramePr>
        <p:xfrm>
          <a:off x="7324725" y="1989138"/>
          <a:ext cx="2016125" cy="211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Clip" r:id="rId5" imgW="2409825" imgH="2562225" progId="">
                  <p:embed/>
                </p:oleObj>
              </mc:Choice>
              <mc:Fallback>
                <p:oleObj name="Clip" r:id="rId5" imgW="2409825" imgH="2562225" progId="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725" y="1989138"/>
                        <a:ext cx="2016125" cy="211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07"/>
          <p:cNvGrpSpPr>
            <a:grpSpLocks/>
          </p:cNvGrpSpPr>
          <p:nvPr/>
        </p:nvGrpSpPr>
        <p:grpSpPr bwMode="auto">
          <a:xfrm>
            <a:off x="5081588" y="3860800"/>
            <a:ext cx="2592387" cy="2428875"/>
            <a:chOff x="4800" y="3121"/>
            <a:chExt cx="835" cy="829"/>
          </a:xfrm>
        </p:grpSpPr>
        <p:grpSp>
          <p:nvGrpSpPr>
            <p:cNvPr id="20516" name="Group 97"/>
            <p:cNvGrpSpPr>
              <a:grpSpLocks/>
            </p:cNvGrpSpPr>
            <p:nvPr/>
          </p:nvGrpSpPr>
          <p:grpSpPr bwMode="auto">
            <a:xfrm>
              <a:off x="5333" y="3344"/>
              <a:ext cx="302" cy="606"/>
              <a:chOff x="5333" y="3344"/>
              <a:chExt cx="302" cy="606"/>
            </a:xfrm>
          </p:grpSpPr>
          <p:sp>
            <p:nvSpPr>
              <p:cNvPr id="20525" name="Freeform 91"/>
              <p:cNvSpPr>
                <a:spLocks/>
              </p:cNvSpPr>
              <p:nvPr/>
            </p:nvSpPr>
            <p:spPr bwMode="auto">
              <a:xfrm>
                <a:off x="5507" y="3357"/>
                <a:ext cx="108" cy="142"/>
              </a:xfrm>
              <a:custGeom>
                <a:avLst/>
                <a:gdLst>
                  <a:gd name="T0" fmla="*/ 2 w 434"/>
                  <a:gd name="T1" fmla="*/ 5 h 427"/>
                  <a:gd name="T2" fmla="*/ 3 w 434"/>
                  <a:gd name="T3" fmla="*/ 2 h 427"/>
                  <a:gd name="T4" fmla="*/ 4 w 434"/>
                  <a:gd name="T5" fmla="*/ 1 h 427"/>
                  <a:gd name="T6" fmla="*/ 4 w 434"/>
                  <a:gd name="T7" fmla="*/ 0 h 427"/>
                  <a:gd name="T8" fmla="*/ 5 w 434"/>
                  <a:gd name="T9" fmla="*/ 0 h 427"/>
                  <a:gd name="T10" fmla="*/ 6 w 434"/>
                  <a:gd name="T11" fmla="*/ 0 h 427"/>
                  <a:gd name="T12" fmla="*/ 7 w 434"/>
                  <a:gd name="T13" fmla="*/ 2 h 427"/>
                  <a:gd name="T14" fmla="*/ 7 w 434"/>
                  <a:gd name="T15" fmla="*/ 5 h 427"/>
                  <a:gd name="T16" fmla="*/ 6 w 434"/>
                  <a:gd name="T17" fmla="*/ 8 h 427"/>
                  <a:gd name="T18" fmla="*/ 6 w 434"/>
                  <a:gd name="T19" fmla="*/ 10 h 427"/>
                  <a:gd name="T20" fmla="*/ 5 w 434"/>
                  <a:gd name="T21" fmla="*/ 14 h 427"/>
                  <a:gd name="T22" fmla="*/ 4 w 434"/>
                  <a:gd name="T23" fmla="*/ 15 h 427"/>
                  <a:gd name="T24" fmla="*/ 3 w 434"/>
                  <a:gd name="T25" fmla="*/ 16 h 427"/>
                  <a:gd name="T26" fmla="*/ 3 w 434"/>
                  <a:gd name="T27" fmla="*/ 16 h 427"/>
                  <a:gd name="T28" fmla="*/ 2 w 434"/>
                  <a:gd name="T29" fmla="*/ 15 h 427"/>
                  <a:gd name="T30" fmla="*/ 2 w 434"/>
                  <a:gd name="T31" fmla="*/ 14 h 427"/>
                  <a:gd name="T32" fmla="*/ 2 w 434"/>
                  <a:gd name="T33" fmla="*/ 12 h 427"/>
                  <a:gd name="T34" fmla="*/ 2 w 434"/>
                  <a:gd name="T35" fmla="*/ 10 h 427"/>
                  <a:gd name="T36" fmla="*/ 2 w 434"/>
                  <a:gd name="T37" fmla="*/ 8 h 427"/>
                  <a:gd name="T38" fmla="*/ 2 w 434"/>
                  <a:gd name="T39" fmla="*/ 7 h 427"/>
                  <a:gd name="T40" fmla="*/ 0 w 434"/>
                  <a:gd name="T41" fmla="*/ 4 h 427"/>
                  <a:gd name="T42" fmla="*/ 0 w 434"/>
                  <a:gd name="T43" fmla="*/ 3 h 427"/>
                  <a:gd name="T44" fmla="*/ 0 w 434"/>
                  <a:gd name="T45" fmla="*/ 2 h 427"/>
                  <a:gd name="T46" fmla="*/ 2 w 434"/>
                  <a:gd name="T47" fmla="*/ 5 h 42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434"/>
                  <a:gd name="T73" fmla="*/ 0 h 427"/>
                  <a:gd name="T74" fmla="*/ 434 w 434"/>
                  <a:gd name="T75" fmla="*/ 427 h 42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434" h="427">
                    <a:moveTo>
                      <a:pt x="158" y="128"/>
                    </a:moveTo>
                    <a:lnTo>
                      <a:pt x="221" y="51"/>
                    </a:lnTo>
                    <a:lnTo>
                      <a:pt x="255" y="19"/>
                    </a:lnTo>
                    <a:lnTo>
                      <a:pt x="296" y="0"/>
                    </a:lnTo>
                    <a:lnTo>
                      <a:pt x="337" y="0"/>
                    </a:lnTo>
                    <a:lnTo>
                      <a:pt x="387" y="13"/>
                    </a:lnTo>
                    <a:lnTo>
                      <a:pt x="428" y="51"/>
                    </a:lnTo>
                    <a:lnTo>
                      <a:pt x="434" y="122"/>
                    </a:lnTo>
                    <a:lnTo>
                      <a:pt x="421" y="204"/>
                    </a:lnTo>
                    <a:lnTo>
                      <a:pt x="387" y="274"/>
                    </a:lnTo>
                    <a:lnTo>
                      <a:pt x="324" y="376"/>
                    </a:lnTo>
                    <a:lnTo>
                      <a:pt x="283" y="415"/>
                    </a:lnTo>
                    <a:lnTo>
                      <a:pt x="234" y="427"/>
                    </a:lnTo>
                    <a:lnTo>
                      <a:pt x="186" y="427"/>
                    </a:lnTo>
                    <a:lnTo>
                      <a:pt x="152" y="408"/>
                    </a:lnTo>
                    <a:lnTo>
                      <a:pt x="132" y="376"/>
                    </a:lnTo>
                    <a:lnTo>
                      <a:pt x="124" y="325"/>
                    </a:lnTo>
                    <a:lnTo>
                      <a:pt x="132" y="274"/>
                    </a:lnTo>
                    <a:lnTo>
                      <a:pt x="132" y="230"/>
                    </a:lnTo>
                    <a:lnTo>
                      <a:pt x="132" y="185"/>
                    </a:lnTo>
                    <a:lnTo>
                      <a:pt x="0" y="108"/>
                    </a:lnTo>
                    <a:lnTo>
                      <a:pt x="0" y="70"/>
                    </a:lnTo>
                    <a:lnTo>
                      <a:pt x="35" y="63"/>
                    </a:lnTo>
                    <a:lnTo>
                      <a:pt x="158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6" name="Freeform 92"/>
              <p:cNvSpPr>
                <a:spLocks/>
              </p:cNvSpPr>
              <p:nvPr/>
            </p:nvSpPr>
            <p:spPr bwMode="auto">
              <a:xfrm>
                <a:off x="5478" y="3515"/>
                <a:ext cx="95" cy="206"/>
              </a:xfrm>
              <a:custGeom>
                <a:avLst/>
                <a:gdLst>
                  <a:gd name="T0" fmla="*/ 5 w 378"/>
                  <a:gd name="T1" fmla="*/ 1 h 618"/>
                  <a:gd name="T2" fmla="*/ 4 w 378"/>
                  <a:gd name="T3" fmla="*/ 0 h 618"/>
                  <a:gd name="T4" fmla="*/ 4 w 378"/>
                  <a:gd name="T5" fmla="*/ 0 h 618"/>
                  <a:gd name="T6" fmla="*/ 3 w 378"/>
                  <a:gd name="T7" fmla="*/ 1 h 618"/>
                  <a:gd name="T8" fmla="*/ 1 w 378"/>
                  <a:gd name="T9" fmla="*/ 5 h 618"/>
                  <a:gd name="T10" fmla="*/ 1 w 378"/>
                  <a:gd name="T11" fmla="*/ 8 h 618"/>
                  <a:gd name="T12" fmla="*/ 0 w 378"/>
                  <a:gd name="T13" fmla="*/ 11 h 618"/>
                  <a:gd name="T14" fmla="*/ 0 w 378"/>
                  <a:gd name="T15" fmla="*/ 15 h 618"/>
                  <a:gd name="T16" fmla="*/ 0 w 378"/>
                  <a:gd name="T17" fmla="*/ 18 h 618"/>
                  <a:gd name="T18" fmla="*/ 1 w 378"/>
                  <a:gd name="T19" fmla="*/ 21 h 618"/>
                  <a:gd name="T20" fmla="*/ 2 w 378"/>
                  <a:gd name="T21" fmla="*/ 22 h 618"/>
                  <a:gd name="T22" fmla="*/ 3 w 378"/>
                  <a:gd name="T23" fmla="*/ 23 h 618"/>
                  <a:gd name="T24" fmla="*/ 3 w 378"/>
                  <a:gd name="T25" fmla="*/ 22 h 618"/>
                  <a:gd name="T26" fmla="*/ 4 w 378"/>
                  <a:gd name="T27" fmla="*/ 21 h 618"/>
                  <a:gd name="T28" fmla="*/ 5 w 378"/>
                  <a:gd name="T29" fmla="*/ 20 h 618"/>
                  <a:gd name="T30" fmla="*/ 5 w 378"/>
                  <a:gd name="T31" fmla="*/ 18 h 618"/>
                  <a:gd name="T32" fmla="*/ 5 w 378"/>
                  <a:gd name="T33" fmla="*/ 15 h 618"/>
                  <a:gd name="T34" fmla="*/ 4 w 378"/>
                  <a:gd name="T35" fmla="*/ 13 h 618"/>
                  <a:gd name="T36" fmla="*/ 4 w 378"/>
                  <a:gd name="T37" fmla="*/ 11 h 618"/>
                  <a:gd name="T38" fmla="*/ 5 w 378"/>
                  <a:gd name="T39" fmla="*/ 9 h 618"/>
                  <a:gd name="T40" fmla="*/ 6 w 378"/>
                  <a:gd name="T41" fmla="*/ 8 h 618"/>
                  <a:gd name="T42" fmla="*/ 6 w 378"/>
                  <a:gd name="T43" fmla="*/ 6 h 618"/>
                  <a:gd name="T44" fmla="*/ 6 w 378"/>
                  <a:gd name="T45" fmla="*/ 4 h 618"/>
                  <a:gd name="T46" fmla="*/ 6 w 378"/>
                  <a:gd name="T47" fmla="*/ 2 h 618"/>
                  <a:gd name="T48" fmla="*/ 5 w 378"/>
                  <a:gd name="T49" fmla="*/ 1 h 6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78"/>
                  <a:gd name="T76" fmla="*/ 0 h 618"/>
                  <a:gd name="T77" fmla="*/ 378 w 378"/>
                  <a:gd name="T78" fmla="*/ 618 h 6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78" h="618">
                    <a:moveTo>
                      <a:pt x="337" y="19"/>
                    </a:moveTo>
                    <a:lnTo>
                      <a:pt x="274" y="0"/>
                    </a:lnTo>
                    <a:lnTo>
                      <a:pt x="220" y="6"/>
                    </a:lnTo>
                    <a:lnTo>
                      <a:pt x="151" y="39"/>
                    </a:lnTo>
                    <a:lnTo>
                      <a:pt x="69" y="122"/>
                    </a:lnTo>
                    <a:lnTo>
                      <a:pt x="28" y="217"/>
                    </a:lnTo>
                    <a:lnTo>
                      <a:pt x="0" y="305"/>
                    </a:lnTo>
                    <a:lnTo>
                      <a:pt x="0" y="401"/>
                    </a:lnTo>
                    <a:lnTo>
                      <a:pt x="13" y="484"/>
                    </a:lnTo>
                    <a:lnTo>
                      <a:pt x="41" y="561"/>
                    </a:lnTo>
                    <a:lnTo>
                      <a:pt x="97" y="606"/>
                    </a:lnTo>
                    <a:lnTo>
                      <a:pt x="158" y="618"/>
                    </a:lnTo>
                    <a:lnTo>
                      <a:pt x="205" y="606"/>
                    </a:lnTo>
                    <a:lnTo>
                      <a:pt x="254" y="580"/>
                    </a:lnTo>
                    <a:lnTo>
                      <a:pt x="289" y="535"/>
                    </a:lnTo>
                    <a:lnTo>
                      <a:pt x="296" y="478"/>
                    </a:lnTo>
                    <a:lnTo>
                      <a:pt x="296" y="401"/>
                    </a:lnTo>
                    <a:lnTo>
                      <a:pt x="274" y="350"/>
                    </a:lnTo>
                    <a:lnTo>
                      <a:pt x="274" y="305"/>
                    </a:lnTo>
                    <a:lnTo>
                      <a:pt x="302" y="255"/>
                    </a:lnTo>
                    <a:lnTo>
                      <a:pt x="350" y="204"/>
                    </a:lnTo>
                    <a:lnTo>
                      <a:pt x="378" y="165"/>
                    </a:lnTo>
                    <a:lnTo>
                      <a:pt x="378" y="108"/>
                    </a:lnTo>
                    <a:lnTo>
                      <a:pt x="371" y="57"/>
                    </a:lnTo>
                    <a:lnTo>
                      <a:pt x="337" y="1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7" name="Freeform 93"/>
              <p:cNvSpPr>
                <a:spLocks/>
              </p:cNvSpPr>
              <p:nvPr/>
            </p:nvSpPr>
            <p:spPr bwMode="auto">
              <a:xfrm>
                <a:off x="5333" y="3344"/>
                <a:ext cx="218" cy="200"/>
              </a:xfrm>
              <a:custGeom>
                <a:avLst/>
                <a:gdLst>
                  <a:gd name="T0" fmla="*/ 12 w 874"/>
                  <a:gd name="T1" fmla="*/ 17 h 601"/>
                  <a:gd name="T2" fmla="*/ 13 w 874"/>
                  <a:gd name="T3" fmla="*/ 19 h 601"/>
                  <a:gd name="T4" fmla="*/ 13 w 874"/>
                  <a:gd name="T5" fmla="*/ 21 h 601"/>
                  <a:gd name="T6" fmla="*/ 13 w 874"/>
                  <a:gd name="T7" fmla="*/ 22 h 601"/>
                  <a:gd name="T8" fmla="*/ 12 w 874"/>
                  <a:gd name="T9" fmla="*/ 22 h 601"/>
                  <a:gd name="T10" fmla="*/ 12 w 874"/>
                  <a:gd name="T11" fmla="*/ 22 h 601"/>
                  <a:gd name="T12" fmla="*/ 11 w 874"/>
                  <a:gd name="T13" fmla="*/ 21 h 601"/>
                  <a:gd name="T14" fmla="*/ 10 w 874"/>
                  <a:gd name="T15" fmla="*/ 17 h 601"/>
                  <a:gd name="T16" fmla="*/ 8 w 874"/>
                  <a:gd name="T17" fmla="*/ 15 h 601"/>
                  <a:gd name="T18" fmla="*/ 6 w 874"/>
                  <a:gd name="T19" fmla="*/ 12 h 601"/>
                  <a:gd name="T20" fmla="*/ 6 w 874"/>
                  <a:gd name="T21" fmla="*/ 13 h 601"/>
                  <a:gd name="T22" fmla="*/ 4 w 874"/>
                  <a:gd name="T23" fmla="*/ 12 h 601"/>
                  <a:gd name="T24" fmla="*/ 3 w 874"/>
                  <a:gd name="T25" fmla="*/ 10 h 601"/>
                  <a:gd name="T26" fmla="*/ 3 w 874"/>
                  <a:gd name="T27" fmla="*/ 8 h 601"/>
                  <a:gd name="T28" fmla="*/ 3 w 874"/>
                  <a:gd name="T29" fmla="*/ 6 h 601"/>
                  <a:gd name="T30" fmla="*/ 2 w 874"/>
                  <a:gd name="T31" fmla="*/ 5 h 601"/>
                  <a:gd name="T32" fmla="*/ 0 w 874"/>
                  <a:gd name="T33" fmla="*/ 2 h 601"/>
                  <a:gd name="T34" fmla="*/ 0 w 874"/>
                  <a:gd name="T35" fmla="*/ 1 h 601"/>
                  <a:gd name="T36" fmla="*/ 1 w 874"/>
                  <a:gd name="T37" fmla="*/ 0 h 601"/>
                  <a:gd name="T38" fmla="*/ 1 w 874"/>
                  <a:gd name="T39" fmla="*/ 1 h 601"/>
                  <a:gd name="T40" fmla="*/ 2 w 874"/>
                  <a:gd name="T41" fmla="*/ 4 h 601"/>
                  <a:gd name="T42" fmla="*/ 4 w 874"/>
                  <a:gd name="T43" fmla="*/ 6 h 601"/>
                  <a:gd name="T44" fmla="*/ 5 w 874"/>
                  <a:gd name="T45" fmla="*/ 7 h 601"/>
                  <a:gd name="T46" fmla="*/ 6 w 874"/>
                  <a:gd name="T47" fmla="*/ 9 h 601"/>
                  <a:gd name="T48" fmla="*/ 7 w 874"/>
                  <a:gd name="T49" fmla="*/ 11 h 601"/>
                  <a:gd name="T50" fmla="*/ 9 w 874"/>
                  <a:gd name="T51" fmla="*/ 13 h 601"/>
                  <a:gd name="T52" fmla="*/ 11 w 874"/>
                  <a:gd name="T53" fmla="*/ 16 h 601"/>
                  <a:gd name="T54" fmla="*/ 12 w 874"/>
                  <a:gd name="T55" fmla="*/ 17 h 60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874"/>
                  <a:gd name="T85" fmla="*/ 0 h 601"/>
                  <a:gd name="T86" fmla="*/ 874 w 874"/>
                  <a:gd name="T87" fmla="*/ 601 h 60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874" h="601">
                    <a:moveTo>
                      <a:pt x="779" y="467"/>
                    </a:moveTo>
                    <a:lnTo>
                      <a:pt x="874" y="518"/>
                    </a:lnTo>
                    <a:lnTo>
                      <a:pt x="874" y="556"/>
                    </a:lnTo>
                    <a:lnTo>
                      <a:pt x="860" y="589"/>
                    </a:lnTo>
                    <a:lnTo>
                      <a:pt x="806" y="601"/>
                    </a:lnTo>
                    <a:lnTo>
                      <a:pt x="771" y="595"/>
                    </a:lnTo>
                    <a:lnTo>
                      <a:pt x="738" y="563"/>
                    </a:lnTo>
                    <a:lnTo>
                      <a:pt x="651" y="473"/>
                    </a:lnTo>
                    <a:lnTo>
                      <a:pt x="542" y="402"/>
                    </a:lnTo>
                    <a:lnTo>
                      <a:pt x="420" y="319"/>
                    </a:lnTo>
                    <a:lnTo>
                      <a:pt x="380" y="339"/>
                    </a:lnTo>
                    <a:lnTo>
                      <a:pt x="298" y="327"/>
                    </a:lnTo>
                    <a:lnTo>
                      <a:pt x="223" y="282"/>
                    </a:lnTo>
                    <a:lnTo>
                      <a:pt x="210" y="224"/>
                    </a:lnTo>
                    <a:lnTo>
                      <a:pt x="197" y="167"/>
                    </a:lnTo>
                    <a:lnTo>
                      <a:pt x="123" y="122"/>
                    </a:lnTo>
                    <a:lnTo>
                      <a:pt x="27" y="64"/>
                    </a:lnTo>
                    <a:lnTo>
                      <a:pt x="0" y="26"/>
                    </a:lnTo>
                    <a:lnTo>
                      <a:pt x="48" y="0"/>
                    </a:lnTo>
                    <a:lnTo>
                      <a:pt x="81" y="39"/>
                    </a:lnTo>
                    <a:lnTo>
                      <a:pt x="136" y="96"/>
                    </a:lnTo>
                    <a:lnTo>
                      <a:pt x="245" y="154"/>
                    </a:lnTo>
                    <a:lnTo>
                      <a:pt x="352" y="185"/>
                    </a:lnTo>
                    <a:lnTo>
                      <a:pt x="406" y="244"/>
                    </a:lnTo>
                    <a:lnTo>
                      <a:pt x="433" y="288"/>
                    </a:lnTo>
                    <a:lnTo>
                      <a:pt x="562" y="364"/>
                    </a:lnTo>
                    <a:lnTo>
                      <a:pt x="684" y="441"/>
                    </a:lnTo>
                    <a:lnTo>
                      <a:pt x="779" y="4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8" name="Freeform 94"/>
              <p:cNvSpPr>
                <a:spLocks/>
              </p:cNvSpPr>
              <p:nvPr/>
            </p:nvSpPr>
            <p:spPr bwMode="auto">
              <a:xfrm>
                <a:off x="5547" y="3517"/>
                <a:ext cx="88" cy="225"/>
              </a:xfrm>
              <a:custGeom>
                <a:avLst/>
                <a:gdLst>
                  <a:gd name="T0" fmla="*/ 3 w 351"/>
                  <a:gd name="T1" fmla="*/ 2 h 675"/>
                  <a:gd name="T2" fmla="*/ 2 w 351"/>
                  <a:gd name="T3" fmla="*/ 0 h 675"/>
                  <a:gd name="T4" fmla="*/ 1 w 351"/>
                  <a:gd name="T5" fmla="*/ 0 h 675"/>
                  <a:gd name="T6" fmla="*/ 0 w 351"/>
                  <a:gd name="T7" fmla="*/ 2 h 675"/>
                  <a:gd name="T8" fmla="*/ 1 w 351"/>
                  <a:gd name="T9" fmla="*/ 4 h 675"/>
                  <a:gd name="T10" fmla="*/ 2 w 351"/>
                  <a:gd name="T11" fmla="*/ 5 h 675"/>
                  <a:gd name="T12" fmla="*/ 3 w 351"/>
                  <a:gd name="T13" fmla="*/ 7 h 675"/>
                  <a:gd name="T14" fmla="*/ 3 w 351"/>
                  <a:gd name="T15" fmla="*/ 9 h 675"/>
                  <a:gd name="T16" fmla="*/ 4 w 351"/>
                  <a:gd name="T17" fmla="*/ 12 h 675"/>
                  <a:gd name="T18" fmla="*/ 4 w 351"/>
                  <a:gd name="T19" fmla="*/ 13 h 675"/>
                  <a:gd name="T20" fmla="*/ 4 w 351"/>
                  <a:gd name="T21" fmla="*/ 13 h 675"/>
                  <a:gd name="T22" fmla="*/ 2 w 351"/>
                  <a:gd name="T23" fmla="*/ 15 h 675"/>
                  <a:gd name="T24" fmla="*/ 1 w 351"/>
                  <a:gd name="T25" fmla="*/ 16 h 675"/>
                  <a:gd name="T26" fmla="*/ 1 w 351"/>
                  <a:gd name="T27" fmla="*/ 18 h 675"/>
                  <a:gd name="T28" fmla="*/ 1 w 351"/>
                  <a:gd name="T29" fmla="*/ 19 h 675"/>
                  <a:gd name="T30" fmla="*/ 1 w 351"/>
                  <a:gd name="T31" fmla="*/ 20 h 675"/>
                  <a:gd name="T32" fmla="*/ 3 w 351"/>
                  <a:gd name="T33" fmla="*/ 21 h 675"/>
                  <a:gd name="T34" fmla="*/ 3 w 351"/>
                  <a:gd name="T35" fmla="*/ 23 h 675"/>
                  <a:gd name="T36" fmla="*/ 4 w 351"/>
                  <a:gd name="T37" fmla="*/ 25 h 675"/>
                  <a:gd name="T38" fmla="*/ 4 w 351"/>
                  <a:gd name="T39" fmla="*/ 25 h 675"/>
                  <a:gd name="T40" fmla="*/ 4 w 351"/>
                  <a:gd name="T41" fmla="*/ 22 h 675"/>
                  <a:gd name="T42" fmla="*/ 3 w 351"/>
                  <a:gd name="T43" fmla="*/ 21 h 675"/>
                  <a:gd name="T44" fmla="*/ 3 w 351"/>
                  <a:gd name="T45" fmla="*/ 19 h 675"/>
                  <a:gd name="T46" fmla="*/ 2 w 351"/>
                  <a:gd name="T47" fmla="*/ 18 h 675"/>
                  <a:gd name="T48" fmla="*/ 2 w 351"/>
                  <a:gd name="T49" fmla="*/ 17 h 675"/>
                  <a:gd name="T50" fmla="*/ 3 w 351"/>
                  <a:gd name="T51" fmla="*/ 16 h 675"/>
                  <a:gd name="T52" fmla="*/ 4 w 351"/>
                  <a:gd name="T53" fmla="*/ 15 h 675"/>
                  <a:gd name="T54" fmla="*/ 6 w 351"/>
                  <a:gd name="T55" fmla="*/ 15 h 675"/>
                  <a:gd name="T56" fmla="*/ 6 w 351"/>
                  <a:gd name="T57" fmla="*/ 13 h 675"/>
                  <a:gd name="T58" fmla="*/ 5 w 351"/>
                  <a:gd name="T59" fmla="*/ 9 h 675"/>
                  <a:gd name="T60" fmla="*/ 4 w 351"/>
                  <a:gd name="T61" fmla="*/ 5 h 675"/>
                  <a:gd name="T62" fmla="*/ 3 w 351"/>
                  <a:gd name="T63" fmla="*/ 2 h 67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351"/>
                  <a:gd name="T97" fmla="*/ 0 h 675"/>
                  <a:gd name="T98" fmla="*/ 351 w 351"/>
                  <a:gd name="T99" fmla="*/ 675 h 67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351" h="675">
                    <a:moveTo>
                      <a:pt x="179" y="63"/>
                    </a:moveTo>
                    <a:lnTo>
                      <a:pt x="104" y="6"/>
                    </a:lnTo>
                    <a:lnTo>
                      <a:pt x="41" y="0"/>
                    </a:lnTo>
                    <a:lnTo>
                      <a:pt x="0" y="63"/>
                    </a:lnTo>
                    <a:lnTo>
                      <a:pt x="41" y="108"/>
                    </a:lnTo>
                    <a:lnTo>
                      <a:pt x="89" y="134"/>
                    </a:lnTo>
                    <a:lnTo>
                      <a:pt x="158" y="179"/>
                    </a:lnTo>
                    <a:lnTo>
                      <a:pt x="206" y="248"/>
                    </a:lnTo>
                    <a:lnTo>
                      <a:pt x="247" y="312"/>
                    </a:lnTo>
                    <a:lnTo>
                      <a:pt x="255" y="356"/>
                    </a:lnTo>
                    <a:lnTo>
                      <a:pt x="234" y="364"/>
                    </a:lnTo>
                    <a:lnTo>
                      <a:pt x="130" y="395"/>
                    </a:lnTo>
                    <a:lnTo>
                      <a:pt x="69" y="427"/>
                    </a:lnTo>
                    <a:lnTo>
                      <a:pt x="28" y="484"/>
                    </a:lnTo>
                    <a:lnTo>
                      <a:pt x="22" y="523"/>
                    </a:lnTo>
                    <a:lnTo>
                      <a:pt x="76" y="547"/>
                    </a:lnTo>
                    <a:lnTo>
                      <a:pt x="158" y="580"/>
                    </a:lnTo>
                    <a:lnTo>
                      <a:pt x="193" y="631"/>
                    </a:lnTo>
                    <a:lnTo>
                      <a:pt x="221" y="675"/>
                    </a:lnTo>
                    <a:lnTo>
                      <a:pt x="255" y="669"/>
                    </a:lnTo>
                    <a:lnTo>
                      <a:pt x="247" y="606"/>
                    </a:lnTo>
                    <a:lnTo>
                      <a:pt x="213" y="567"/>
                    </a:lnTo>
                    <a:lnTo>
                      <a:pt x="152" y="516"/>
                    </a:lnTo>
                    <a:lnTo>
                      <a:pt x="117" y="490"/>
                    </a:lnTo>
                    <a:lnTo>
                      <a:pt x="117" y="446"/>
                    </a:lnTo>
                    <a:lnTo>
                      <a:pt x="179" y="427"/>
                    </a:lnTo>
                    <a:lnTo>
                      <a:pt x="262" y="401"/>
                    </a:lnTo>
                    <a:lnTo>
                      <a:pt x="344" y="395"/>
                    </a:lnTo>
                    <a:lnTo>
                      <a:pt x="351" y="364"/>
                    </a:lnTo>
                    <a:lnTo>
                      <a:pt x="296" y="236"/>
                    </a:lnTo>
                    <a:lnTo>
                      <a:pt x="234" y="134"/>
                    </a:lnTo>
                    <a:lnTo>
                      <a:pt x="179" y="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9" name="Freeform 95"/>
              <p:cNvSpPr>
                <a:spLocks/>
              </p:cNvSpPr>
              <p:nvPr/>
            </p:nvSpPr>
            <p:spPr bwMode="auto">
              <a:xfrm>
                <a:off x="5383" y="3684"/>
                <a:ext cx="145" cy="243"/>
              </a:xfrm>
              <a:custGeom>
                <a:avLst/>
                <a:gdLst>
                  <a:gd name="T0" fmla="*/ 9 w 579"/>
                  <a:gd name="T1" fmla="*/ 0 h 729"/>
                  <a:gd name="T2" fmla="*/ 7 w 579"/>
                  <a:gd name="T3" fmla="*/ 1 h 729"/>
                  <a:gd name="T4" fmla="*/ 5 w 579"/>
                  <a:gd name="T5" fmla="*/ 3 h 729"/>
                  <a:gd name="T6" fmla="*/ 4 w 579"/>
                  <a:gd name="T7" fmla="*/ 4 h 729"/>
                  <a:gd name="T8" fmla="*/ 4 w 579"/>
                  <a:gd name="T9" fmla="*/ 7 h 729"/>
                  <a:gd name="T10" fmla="*/ 4 w 579"/>
                  <a:gd name="T11" fmla="*/ 9 h 729"/>
                  <a:gd name="T12" fmla="*/ 4 w 579"/>
                  <a:gd name="T13" fmla="*/ 13 h 729"/>
                  <a:gd name="T14" fmla="*/ 4 w 579"/>
                  <a:gd name="T15" fmla="*/ 18 h 729"/>
                  <a:gd name="T16" fmla="*/ 4 w 579"/>
                  <a:gd name="T17" fmla="*/ 22 h 729"/>
                  <a:gd name="T18" fmla="*/ 4 w 579"/>
                  <a:gd name="T19" fmla="*/ 23 h 729"/>
                  <a:gd name="T20" fmla="*/ 2 w 579"/>
                  <a:gd name="T21" fmla="*/ 23 h 729"/>
                  <a:gd name="T22" fmla="*/ 0 w 579"/>
                  <a:gd name="T23" fmla="*/ 24 h 729"/>
                  <a:gd name="T24" fmla="*/ 0 w 579"/>
                  <a:gd name="T25" fmla="*/ 25 h 729"/>
                  <a:gd name="T26" fmla="*/ 0 w 579"/>
                  <a:gd name="T27" fmla="*/ 26 h 729"/>
                  <a:gd name="T28" fmla="*/ 2 w 579"/>
                  <a:gd name="T29" fmla="*/ 27 h 729"/>
                  <a:gd name="T30" fmla="*/ 2 w 579"/>
                  <a:gd name="T31" fmla="*/ 27 h 729"/>
                  <a:gd name="T32" fmla="*/ 3 w 579"/>
                  <a:gd name="T33" fmla="*/ 25 h 729"/>
                  <a:gd name="T34" fmla="*/ 4 w 579"/>
                  <a:gd name="T35" fmla="*/ 25 h 729"/>
                  <a:gd name="T36" fmla="*/ 5 w 579"/>
                  <a:gd name="T37" fmla="*/ 25 h 729"/>
                  <a:gd name="T38" fmla="*/ 6 w 579"/>
                  <a:gd name="T39" fmla="*/ 24 h 729"/>
                  <a:gd name="T40" fmla="*/ 5 w 579"/>
                  <a:gd name="T41" fmla="*/ 21 h 729"/>
                  <a:gd name="T42" fmla="*/ 5 w 579"/>
                  <a:gd name="T43" fmla="*/ 17 h 729"/>
                  <a:gd name="T44" fmla="*/ 5 w 579"/>
                  <a:gd name="T45" fmla="*/ 13 h 729"/>
                  <a:gd name="T46" fmla="*/ 5 w 579"/>
                  <a:gd name="T47" fmla="*/ 10 h 729"/>
                  <a:gd name="T48" fmla="*/ 5 w 579"/>
                  <a:gd name="T49" fmla="*/ 7 h 729"/>
                  <a:gd name="T50" fmla="*/ 5 w 579"/>
                  <a:gd name="T51" fmla="*/ 5 h 729"/>
                  <a:gd name="T52" fmla="*/ 6 w 579"/>
                  <a:gd name="T53" fmla="*/ 4 h 729"/>
                  <a:gd name="T54" fmla="*/ 8 w 579"/>
                  <a:gd name="T55" fmla="*/ 3 h 729"/>
                  <a:gd name="T56" fmla="*/ 9 w 579"/>
                  <a:gd name="T57" fmla="*/ 2 h 729"/>
                  <a:gd name="T58" fmla="*/ 9 w 579"/>
                  <a:gd name="T59" fmla="*/ 0 h 729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579"/>
                  <a:gd name="T91" fmla="*/ 0 h 729"/>
                  <a:gd name="T92" fmla="*/ 579 w 579"/>
                  <a:gd name="T93" fmla="*/ 729 h 729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579" h="729">
                    <a:moveTo>
                      <a:pt x="538" y="0"/>
                    </a:moveTo>
                    <a:lnTo>
                      <a:pt x="409" y="18"/>
                    </a:lnTo>
                    <a:lnTo>
                      <a:pt x="314" y="75"/>
                    </a:lnTo>
                    <a:lnTo>
                      <a:pt x="266" y="120"/>
                    </a:lnTo>
                    <a:lnTo>
                      <a:pt x="246" y="183"/>
                    </a:lnTo>
                    <a:lnTo>
                      <a:pt x="231" y="254"/>
                    </a:lnTo>
                    <a:lnTo>
                      <a:pt x="231" y="354"/>
                    </a:lnTo>
                    <a:lnTo>
                      <a:pt x="259" y="495"/>
                    </a:lnTo>
                    <a:lnTo>
                      <a:pt x="273" y="603"/>
                    </a:lnTo>
                    <a:lnTo>
                      <a:pt x="246" y="627"/>
                    </a:lnTo>
                    <a:lnTo>
                      <a:pt x="123" y="621"/>
                    </a:lnTo>
                    <a:lnTo>
                      <a:pt x="20" y="640"/>
                    </a:lnTo>
                    <a:lnTo>
                      <a:pt x="0" y="672"/>
                    </a:lnTo>
                    <a:lnTo>
                      <a:pt x="20" y="704"/>
                    </a:lnTo>
                    <a:lnTo>
                      <a:pt x="96" y="729"/>
                    </a:lnTo>
                    <a:lnTo>
                      <a:pt x="129" y="717"/>
                    </a:lnTo>
                    <a:lnTo>
                      <a:pt x="170" y="685"/>
                    </a:lnTo>
                    <a:lnTo>
                      <a:pt x="253" y="672"/>
                    </a:lnTo>
                    <a:lnTo>
                      <a:pt x="340" y="666"/>
                    </a:lnTo>
                    <a:lnTo>
                      <a:pt x="355" y="647"/>
                    </a:lnTo>
                    <a:lnTo>
                      <a:pt x="340" y="577"/>
                    </a:lnTo>
                    <a:lnTo>
                      <a:pt x="300" y="469"/>
                    </a:lnTo>
                    <a:lnTo>
                      <a:pt x="286" y="354"/>
                    </a:lnTo>
                    <a:lnTo>
                      <a:pt x="294" y="260"/>
                    </a:lnTo>
                    <a:lnTo>
                      <a:pt x="314" y="177"/>
                    </a:lnTo>
                    <a:lnTo>
                      <a:pt x="334" y="139"/>
                    </a:lnTo>
                    <a:lnTo>
                      <a:pt x="403" y="101"/>
                    </a:lnTo>
                    <a:lnTo>
                      <a:pt x="518" y="89"/>
                    </a:lnTo>
                    <a:lnTo>
                      <a:pt x="579" y="63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30" name="Freeform 96"/>
              <p:cNvSpPr>
                <a:spLocks/>
              </p:cNvSpPr>
              <p:nvPr/>
            </p:nvSpPr>
            <p:spPr bwMode="auto">
              <a:xfrm>
                <a:off x="5507" y="3673"/>
                <a:ext cx="84" cy="277"/>
              </a:xfrm>
              <a:custGeom>
                <a:avLst/>
                <a:gdLst>
                  <a:gd name="T0" fmla="*/ 2 w 339"/>
                  <a:gd name="T1" fmla="*/ 2 h 829"/>
                  <a:gd name="T2" fmla="*/ 1 w 339"/>
                  <a:gd name="T3" fmla="*/ 0 h 829"/>
                  <a:gd name="T4" fmla="*/ 0 w 339"/>
                  <a:gd name="T5" fmla="*/ 0 h 829"/>
                  <a:gd name="T6" fmla="*/ 0 w 339"/>
                  <a:gd name="T7" fmla="*/ 3 h 829"/>
                  <a:gd name="T8" fmla="*/ 0 w 339"/>
                  <a:gd name="T9" fmla="*/ 5 h 829"/>
                  <a:gd name="T10" fmla="*/ 1 w 339"/>
                  <a:gd name="T11" fmla="*/ 7 h 829"/>
                  <a:gd name="T12" fmla="*/ 2 w 339"/>
                  <a:gd name="T13" fmla="*/ 9 h 829"/>
                  <a:gd name="T14" fmla="*/ 2 w 339"/>
                  <a:gd name="T15" fmla="*/ 12 h 829"/>
                  <a:gd name="T16" fmla="*/ 1 w 339"/>
                  <a:gd name="T17" fmla="*/ 17 h 829"/>
                  <a:gd name="T18" fmla="*/ 0 w 339"/>
                  <a:gd name="T19" fmla="*/ 24 h 829"/>
                  <a:gd name="T20" fmla="*/ 0 w 339"/>
                  <a:gd name="T21" fmla="*/ 27 h 829"/>
                  <a:gd name="T22" fmla="*/ 0 w 339"/>
                  <a:gd name="T23" fmla="*/ 28 h 829"/>
                  <a:gd name="T24" fmla="*/ 1 w 339"/>
                  <a:gd name="T25" fmla="*/ 29 h 829"/>
                  <a:gd name="T26" fmla="*/ 3 w 339"/>
                  <a:gd name="T27" fmla="*/ 30 h 829"/>
                  <a:gd name="T28" fmla="*/ 3 w 339"/>
                  <a:gd name="T29" fmla="*/ 30 h 829"/>
                  <a:gd name="T30" fmla="*/ 3 w 339"/>
                  <a:gd name="T31" fmla="*/ 31 h 829"/>
                  <a:gd name="T32" fmla="*/ 4 w 339"/>
                  <a:gd name="T33" fmla="*/ 31 h 829"/>
                  <a:gd name="T34" fmla="*/ 5 w 339"/>
                  <a:gd name="T35" fmla="*/ 28 h 829"/>
                  <a:gd name="T36" fmla="*/ 5 w 339"/>
                  <a:gd name="T37" fmla="*/ 27 h 829"/>
                  <a:gd name="T38" fmla="*/ 3 w 339"/>
                  <a:gd name="T39" fmla="*/ 26 h 829"/>
                  <a:gd name="T40" fmla="*/ 1 w 339"/>
                  <a:gd name="T41" fmla="*/ 26 h 829"/>
                  <a:gd name="T42" fmla="*/ 1 w 339"/>
                  <a:gd name="T43" fmla="*/ 26 h 829"/>
                  <a:gd name="T44" fmla="*/ 1 w 339"/>
                  <a:gd name="T45" fmla="*/ 22 h 829"/>
                  <a:gd name="T46" fmla="*/ 2 w 339"/>
                  <a:gd name="T47" fmla="*/ 15 h 829"/>
                  <a:gd name="T48" fmla="*/ 3 w 339"/>
                  <a:gd name="T49" fmla="*/ 10 h 829"/>
                  <a:gd name="T50" fmla="*/ 3 w 339"/>
                  <a:gd name="T51" fmla="*/ 7 h 829"/>
                  <a:gd name="T52" fmla="*/ 2 w 339"/>
                  <a:gd name="T53" fmla="*/ 4 h 829"/>
                  <a:gd name="T54" fmla="*/ 2 w 339"/>
                  <a:gd name="T55" fmla="*/ 2 h 82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339"/>
                  <a:gd name="T85" fmla="*/ 0 h 829"/>
                  <a:gd name="T86" fmla="*/ 339 w 339"/>
                  <a:gd name="T87" fmla="*/ 829 h 82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339" h="829">
                    <a:moveTo>
                      <a:pt x="117" y="45"/>
                    </a:moveTo>
                    <a:lnTo>
                      <a:pt x="97" y="0"/>
                    </a:lnTo>
                    <a:lnTo>
                      <a:pt x="42" y="7"/>
                    </a:lnTo>
                    <a:lnTo>
                      <a:pt x="7" y="76"/>
                    </a:lnTo>
                    <a:lnTo>
                      <a:pt x="28" y="133"/>
                    </a:lnTo>
                    <a:lnTo>
                      <a:pt x="97" y="184"/>
                    </a:lnTo>
                    <a:lnTo>
                      <a:pt x="125" y="254"/>
                    </a:lnTo>
                    <a:lnTo>
                      <a:pt x="125" y="311"/>
                    </a:lnTo>
                    <a:lnTo>
                      <a:pt x="83" y="456"/>
                    </a:lnTo>
                    <a:lnTo>
                      <a:pt x="14" y="646"/>
                    </a:lnTo>
                    <a:lnTo>
                      <a:pt x="0" y="722"/>
                    </a:lnTo>
                    <a:lnTo>
                      <a:pt x="22" y="754"/>
                    </a:lnTo>
                    <a:lnTo>
                      <a:pt x="63" y="766"/>
                    </a:lnTo>
                    <a:lnTo>
                      <a:pt x="173" y="798"/>
                    </a:lnTo>
                    <a:lnTo>
                      <a:pt x="194" y="811"/>
                    </a:lnTo>
                    <a:lnTo>
                      <a:pt x="235" y="829"/>
                    </a:lnTo>
                    <a:lnTo>
                      <a:pt x="291" y="823"/>
                    </a:lnTo>
                    <a:lnTo>
                      <a:pt x="339" y="760"/>
                    </a:lnTo>
                    <a:lnTo>
                      <a:pt x="311" y="722"/>
                    </a:lnTo>
                    <a:lnTo>
                      <a:pt x="222" y="703"/>
                    </a:lnTo>
                    <a:lnTo>
                      <a:pt x="69" y="709"/>
                    </a:lnTo>
                    <a:lnTo>
                      <a:pt x="63" y="684"/>
                    </a:lnTo>
                    <a:lnTo>
                      <a:pt x="97" y="583"/>
                    </a:lnTo>
                    <a:lnTo>
                      <a:pt x="145" y="411"/>
                    </a:lnTo>
                    <a:lnTo>
                      <a:pt x="194" y="272"/>
                    </a:lnTo>
                    <a:lnTo>
                      <a:pt x="194" y="190"/>
                    </a:lnTo>
                    <a:lnTo>
                      <a:pt x="166" y="115"/>
                    </a:lnTo>
                    <a:lnTo>
                      <a:pt x="117" y="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20517" name="Group 105"/>
            <p:cNvGrpSpPr>
              <a:grpSpLocks/>
            </p:cNvGrpSpPr>
            <p:nvPr/>
          </p:nvGrpSpPr>
          <p:grpSpPr bwMode="auto">
            <a:xfrm>
              <a:off x="4800" y="3121"/>
              <a:ext cx="637" cy="581"/>
              <a:chOff x="4800" y="3121"/>
              <a:chExt cx="637" cy="581"/>
            </a:xfrm>
          </p:grpSpPr>
          <p:sp>
            <p:nvSpPr>
              <p:cNvPr id="20518" name="Freeform 98"/>
              <p:cNvSpPr>
                <a:spLocks/>
              </p:cNvSpPr>
              <p:nvPr/>
            </p:nvSpPr>
            <p:spPr bwMode="auto">
              <a:xfrm>
                <a:off x="4800" y="3121"/>
                <a:ext cx="637" cy="581"/>
              </a:xfrm>
              <a:custGeom>
                <a:avLst/>
                <a:gdLst>
                  <a:gd name="T0" fmla="*/ 2 w 2549"/>
                  <a:gd name="T1" fmla="*/ 4 h 1741"/>
                  <a:gd name="T2" fmla="*/ 5 w 2549"/>
                  <a:gd name="T3" fmla="*/ 2 h 1741"/>
                  <a:gd name="T4" fmla="*/ 9 w 2549"/>
                  <a:gd name="T5" fmla="*/ 2 h 1741"/>
                  <a:gd name="T6" fmla="*/ 21 w 2549"/>
                  <a:gd name="T7" fmla="*/ 1 h 1741"/>
                  <a:gd name="T8" fmla="*/ 36 w 2549"/>
                  <a:gd name="T9" fmla="*/ 1 h 1741"/>
                  <a:gd name="T10" fmla="*/ 37 w 2549"/>
                  <a:gd name="T11" fmla="*/ 3 h 1741"/>
                  <a:gd name="T12" fmla="*/ 37 w 2549"/>
                  <a:gd name="T13" fmla="*/ 17 h 1741"/>
                  <a:gd name="T14" fmla="*/ 39 w 2549"/>
                  <a:gd name="T15" fmla="*/ 39 h 1741"/>
                  <a:gd name="T16" fmla="*/ 40 w 2549"/>
                  <a:gd name="T17" fmla="*/ 55 h 1741"/>
                  <a:gd name="T18" fmla="*/ 39 w 2549"/>
                  <a:gd name="T19" fmla="*/ 57 h 1741"/>
                  <a:gd name="T20" fmla="*/ 36 w 2549"/>
                  <a:gd name="T21" fmla="*/ 59 h 1741"/>
                  <a:gd name="T22" fmla="*/ 23 w 2549"/>
                  <a:gd name="T23" fmla="*/ 59 h 1741"/>
                  <a:gd name="T24" fmla="*/ 16 w 2549"/>
                  <a:gd name="T25" fmla="*/ 61 h 1741"/>
                  <a:gd name="T26" fmla="*/ 9 w 2549"/>
                  <a:gd name="T27" fmla="*/ 62 h 1741"/>
                  <a:gd name="T28" fmla="*/ 6 w 2549"/>
                  <a:gd name="T29" fmla="*/ 64 h 1741"/>
                  <a:gd name="T30" fmla="*/ 3 w 2549"/>
                  <a:gd name="T31" fmla="*/ 64 h 1741"/>
                  <a:gd name="T32" fmla="*/ 2 w 2549"/>
                  <a:gd name="T33" fmla="*/ 48 h 1741"/>
                  <a:gd name="T34" fmla="*/ 0 w 2549"/>
                  <a:gd name="T35" fmla="*/ 22 h 1741"/>
                  <a:gd name="T36" fmla="*/ 1 w 2549"/>
                  <a:gd name="T37" fmla="*/ 10 h 1741"/>
                  <a:gd name="T38" fmla="*/ 1 w 2549"/>
                  <a:gd name="T39" fmla="*/ 27 h 1741"/>
                  <a:gd name="T40" fmla="*/ 2 w 2549"/>
                  <a:gd name="T41" fmla="*/ 42 h 1741"/>
                  <a:gd name="T42" fmla="*/ 3 w 2549"/>
                  <a:gd name="T43" fmla="*/ 53 h 1741"/>
                  <a:gd name="T44" fmla="*/ 4 w 2549"/>
                  <a:gd name="T45" fmla="*/ 61 h 1741"/>
                  <a:gd name="T46" fmla="*/ 9 w 2549"/>
                  <a:gd name="T47" fmla="*/ 60 h 1741"/>
                  <a:gd name="T48" fmla="*/ 14 w 2549"/>
                  <a:gd name="T49" fmla="*/ 60 h 1741"/>
                  <a:gd name="T50" fmla="*/ 20 w 2549"/>
                  <a:gd name="T51" fmla="*/ 57 h 1741"/>
                  <a:gd name="T52" fmla="*/ 27 w 2549"/>
                  <a:gd name="T53" fmla="*/ 57 h 1741"/>
                  <a:gd name="T54" fmla="*/ 36 w 2549"/>
                  <a:gd name="T55" fmla="*/ 56 h 1741"/>
                  <a:gd name="T56" fmla="*/ 38 w 2549"/>
                  <a:gd name="T57" fmla="*/ 55 h 1741"/>
                  <a:gd name="T58" fmla="*/ 39 w 2549"/>
                  <a:gd name="T59" fmla="*/ 52 h 1741"/>
                  <a:gd name="T60" fmla="*/ 37 w 2549"/>
                  <a:gd name="T61" fmla="*/ 34 h 1741"/>
                  <a:gd name="T62" fmla="*/ 37 w 2549"/>
                  <a:gd name="T63" fmla="*/ 12 h 1741"/>
                  <a:gd name="T64" fmla="*/ 36 w 2549"/>
                  <a:gd name="T65" fmla="*/ 3 h 1741"/>
                  <a:gd name="T66" fmla="*/ 34 w 2549"/>
                  <a:gd name="T67" fmla="*/ 2 h 1741"/>
                  <a:gd name="T68" fmla="*/ 27 w 2549"/>
                  <a:gd name="T69" fmla="*/ 2 h 1741"/>
                  <a:gd name="T70" fmla="*/ 16 w 2549"/>
                  <a:gd name="T71" fmla="*/ 3 h 1741"/>
                  <a:gd name="T72" fmla="*/ 5 w 2549"/>
                  <a:gd name="T73" fmla="*/ 4 h 1741"/>
                  <a:gd name="T74" fmla="*/ 2 w 2549"/>
                  <a:gd name="T75" fmla="*/ 7 h 1741"/>
                  <a:gd name="T76" fmla="*/ 0 w 2549"/>
                  <a:gd name="T77" fmla="*/ 9 h 1741"/>
                  <a:gd name="T78" fmla="*/ 1 w 2549"/>
                  <a:gd name="T79" fmla="*/ 6 h 174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2549"/>
                  <a:gd name="T121" fmla="*/ 0 h 1741"/>
                  <a:gd name="T122" fmla="*/ 2549 w 2549"/>
                  <a:gd name="T123" fmla="*/ 1741 h 174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2549" h="1741">
                    <a:moveTo>
                      <a:pt x="68" y="170"/>
                    </a:moveTo>
                    <a:lnTo>
                      <a:pt x="167" y="106"/>
                    </a:lnTo>
                    <a:lnTo>
                      <a:pt x="248" y="82"/>
                    </a:lnTo>
                    <a:lnTo>
                      <a:pt x="342" y="57"/>
                    </a:lnTo>
                    <a:lnTo>
                      <a:pt x="523" y="57"/>
                    </a:lnTo>
                    <a:lnTo>
                      <a:pt x="597" y="57"/>
                    </a:lnTo>
                    <a:lnTo>
                      <a:pt x="852" y="37"/>
                    </a:lnTo>
                    <a:lnTo>
                      <a:pt x="1328" y="18"/>
                    </a:lnTo>
                    <a:lnTo>
                      <a:pt x="1972" y="0"/>
                    </a:lnTo>
                    <a:lnTo>
                      <a:pt x="2328" y="18"/>
                    </a:lnTo>
                    <a:lnTo>
                      <a:pt x="2361" y="37"/>
                    </a:lnTo>
                    <a:lnTo>
                      <a:pt x="2402" y="88"/>
                    </a:lnTo>
                    <a:lnTo>
                      <a:pt x="2402" y="170"/>
                    </a:lnTo>
                    <a:lnTo>
                      <a:pt x="2408" y="471"/>
                    </a:lnTo>
                    <a:lnTo>
                      <a:pt x="2428" y="810"/>
                    </a:lnTo>
                    <a:lnTo>
                      <a:pt x="2475" y="1050"/>
                    </a:lnTo>
                    <a:lnTo>
                      <a:pt x="2542" y="1370"/>
                    </a:lnTo>
                    <a:lnTo>
                      <a:pt x="2549" y="1470"/>
                    </a:lnTo>
                    <a:lnTo>
                      <a:pt x="2542" y="1503"/>
                    </a:lnTo>
                    <a:lnTo>
                      <a:pt x="2503" y="1534"/>
                    </a:lnTo>
                    <a:lnTo>
                      <a:pt x="2422" y="1577"/>
                    </a:lnTo>
                    <a:lnTo>
                      <a:pt x="2308" y="1589"/>
                    </a:lnTo>
                    <a:lnTo>
                      <a:pt x="1998" y="1589"/>
                    </a:lnTo>
                    <a:lnTo>
                      <a:pt x="1469" y="1583"/>
                    </a:lnTo>
                    <a:lnTo>
                      <a:pt x="1302" y="1603"/>
                    </a:lnTo>
                    <a:lnTo>
                      <a:pt x="1034" y="1647"/>
                    </a:lnTo>
                    <a:lnTo>
                      <a:pt x="892" y="1659"/>
                    </a:lnTo>
                    <a:lnTo>
                      <a:pt x="617" y="1671"/>
                    </a:lnTo>
                    <a:lnTo>
                      <a:pt x="557" y="1690"/>
                    </a:lnTo>
                    <a:lnTo>
                      <a:pt x="376" y="1728"/>
                    </a:lnTo>
                    <a:lnTo>
                      <a:pt x="228" y="1741"/>
                    </a:lnTo>
                    <a:lnTo>
                      <a:pt x="202" y="1710"/>
                    </a:lnTo>
                    <a:lnTo>
                      <a:pt x="161" y="1616"/>
                    </a:lnTo>
                    <a:lnTo>
                      <a:pt x="127" y="1288"/>
                    </a:lnTo>
                    <a:lnTo>
                      <a:pt x="74" y="937"/>
                    </a:lnTo>
                    <a:lnTo>
                      <a:pt x="33" y="584"/>
                    </a:lnTo>
                    <a:lnTo>
                      <a:pt x="7" y="289"/>
                    </a:lnTo>
                    <a:lnTo>
                      <a:pt x="68" y="264"/>
                    </a:lnTo>
                    <a:lnTo>
                      <a:pt x="60" y="453"/>
                    </a:lnTo>
                    <a:lnTo>
                      <a:pt x="94" y="716"/>
                    </a:lnTo>
                    <a:lnTo>
                      <a:pt x="127" y="968"/>
                    </a:lnTo>
                    <a:lnTo>
                      <a:pt x="161" y="1138"/>
                    </a:lnTo>
                    <a:lnTo>
                      <a:pt x="174" y="1251"/>
                    </a:lnTo>
                    <a:lnTo>
                      <a:pt x="180" y="1433"/>
                    </a:lnTo>
                    <a:lnTo>
                      <a:pt x="208" y="1589"/>
                    </a:lnTo>
                    <a:lnTo>
                      <a:pt x="261" y="1653"/>
                    </a:lnTo>
                    <a:lnTo>
                      <a:pt x="437" y="1659"/>
                    </a:lnTo>
                    <a:lnTo>
                      <a:pt x="604" y="1616"/>
                    </a:lnTo>
                    <a:lnTo>
                      <a:pt x="751" y="1609"/>
                    </a:lnTo>
                    <a:lnTo>
                      <a:pt x="913" y="1616"/>
                    </a:lnTo>
                    <a:lnTo>
                      <a:pt x="1120" y="1589"/>
                    </a:lnTo>
                    <a:lnTo>
                      <a:pt x="1315" y="1546"/>
                    </a:lnTo>
                    <a:lnTo>
                      <a:pt x="1495" y="1527"/>
                    </a:lnTo>
                    <a:lnTo>
                      <a:pt x="1717" y="1527"/>
                    </a:lnTo>
                    <a:lnTo>
                      <a:pt x="2026" y="1540"/>
                    </a:lnTo>
                    <a:lnTo>
                      <a:pt x="2321" y="1515"/>
                    </a:lnTo>
                    <a:lnTo>
                      <a:pt x="2415" y="1503"/>
                    </a:lnTo>
                    <a:lnTo>
                      <a:pt x="2455" y="1477"/>
                    </a:lnTo>
                    <a:lnTo>
                      <a:pt x="2489" y="1452"/>
                    </a:lnTo>
                    <a:lnTo>
                      <a:pt x="2489" y="1401"/>
                    </a:lnTo>
                    <a:lnTo>
                      <a:pt x="2442" y="1150"/>
                    </a:lnTo>
                    <a:lnTo>
                      <a:pt x="2395" y="911"/>
                    </a:lnTo>
                    <a:lnTo>
                      <a:pt x="2369" y="736"/>
                    </a:lnTo>
                    <a:lnTo>
                      <a:pt x="2361" y="320"/>
                    </a:lnTo>
                    <a:lnTo>
                      <a:pt x="2347" y="125"/>
                    </a:lnTo>
                    <a:lnTo>
                      <a:pt x="2321" y="82"/>
                    </a:lnTo>
                    <a:lnTo>
                      <a:pt x="2274" y="57"/>
                    </a:lnTo>
                    <a:lnTo>
                      <a:pt x="2193" y="51"/>
                    </a:lnTo>
                    <a:lnTo>
                      <a:pt x="1985" y="51"/>
                    </a:lnTo>
                    <a:lnTo>
                      <a:pt x="1717" y="51"/>
                    </a:lnTo>
                    <a:lnTo>
                      <a:pt x="1368" y="69"/>
                    </a:lnTo>
                    <a:lnTo>
                      <a:pt x="1047" y="75"/>
                    </a:lnTo>
                    <a:lnTo>
                      <a:pt x="630" y="88"/>
                    </a:lnTo>
                    <a:lnTo>
                      <a:pt x="336" y="106"/>
                    </a:lnTo>
                    <a:lnTo>
                      <a:pt x="202" y="137"/>
                    </a:lnTo>
                    <a:lnTo>
                      <a:pt x="141" y="176"/>
                    </a:lnTo>
                    <a:lnTo>
                      <a:pt x="40" y="226"/>
                    </a:lnTo>
                    <a:lnTo>
                      <a:pt x="0" y="232"/>
                    </a:lnTo>
                    <a:lnTo>
                      <a:pt x="13" y="188"/>
                    </a:lnTo>
                    <a:lnTo>
                      <a:pt x="68" y="1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19" name="Freeform 99"/>
              <p:cNvSpPr>
                <a:spLocks/>
              </p:cNvSpPr>
              <p:nvPr/>
            </p:nvSpPr>
            <p:spPr bwMode="auto">
              <a:xfrm>
                <a:off x="5271" y="3211"/>
                <a:ext cx="86" cy="120"/>
              </a:xfrm>
              <a:custGeom>
                <a:avLst/>
                <a:gdLst>
                  <a:gd name="T0" fmla="*/ 2 w 343"/>
                  <a:gd name="T1" fmla="*/ 5 h 359"/>
                  <a:gd name="T2" fmla="*/ 1 w 343"/>
                  <a:gd name="T3" fmla="*/ 2 h 359"/>
                  <a:gd name="T4" fmla="*/ 0 w 343"/>
                  <a:gd name="T5" fmla="*/ 2 h 359"/>
                  <a:gd name="T6" fmla="*/ 0 w 343"/>
                  <a:gd name="T7" fmla="*/ 3 h 359"/>
                  <a:gd name="T8" fmla="*/ 2 w 343"/>
                  <a:gd name="T9" fmla="*/ 6 h 359"/>
                  <a:gd name="T10" fmla="*/ 0 w 343"/>
                  <a:gd name="T11" fmla="*/ 10 h 359"/>
                  <a:gd name="T12" fmla="*/ 0 w 343"/>
                  <a:gd name="T13" fmla="*/ 11 h 359"/>
                  <a:gd name="T14" fmla="*/ 1 w 343"/>
                  <a:gd name="T15" fmla="*/ 12 h 359"/>
                  <a:gd name="T16" fmla="*/ 1 w 343"/>
                  <a:gd name="T17" fmla="*/ 12 h 359"/>
                  <a:gd name="T18" fmla="*/ 2 w 343"/>
                  <a:gd name="T19" fmla="*/ 9 h 359"/>
                  <a:gd name="T20" fmla="*/ 3 w 343"/>
                  <a:gd name="T21" fmla="*/ 8 h 359"/>
                  <a:gd name="T22" fmla="*/ 4 w 343"/>
                  <a:gd name="T23" fmla="*/ 12 h 359"/>
                  <a:gd name="T24" fmla="*/ 5 w 343"/>
                  <a:gd name="T25" fmla="*/ 13 h 359"/>
                  <a:gd name="T26" fmla="*/ 6 w 343"/>
                  <a:gd name="T27" fmla="*/ 13 h 359"/>
                  <a:gd name="T28" fmla="*/ 5 w 343"/>
                  <a:gd name="T29" fmla="*/ 10 h 359"/>
                  <a:gd name="T30" fmla="*/ 5 w 343"/>
                  <a:gd name="T31" fmla="*/ 10 h 359"/>
                  <a:gd name="T32" fmla="*/ 4 w 343"/>
                  <a:gd name="T33" fmla="*/ 9 h 359"/>
                  <a:gd name="T34" fmla="*/ 3 w 343"/>
                  <a:gd name="T35" fmla="*/ 6 h 359"/>
                  <a:gd name="T36" fmla="*/ 3 w 343"/>
                  <a:gd name="T37" fmla="*/ 4 h 359"/>
                  <a:gd name="T38" fmla="*/ 4 w 343"/>
                  <a:gd name="T39" fmla="*/ 2 h 359"/>
                  <a:gd name="T40" fmla="*/ 5 w 343"/>
                  <a:gd name="T41" fmla="*/ 0 h 359"/>
                  <a:gd name="T42" fmla="*/ 4 w 343"/>
                  <a:gd name="T43" fmla="*/ 0 h 359"/>
                  <a:gd name="T44" fmla="*/ 4 w 343"/>
                  <a:gd name="T45" fmla="*/ 0 h 359"/>
                  <a:gd name="T46" fmla="*/ 3 w 343"/>
                  <a:gd name="T47" fmla="*/ 3 h 359"/>
                  <a:gd name="T48" fmla="*/ 2 w 343"/>
                  <a:gd name="T49" fmla="*/ 5 h 35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43"/>
                  <a:gd name="T76" fmla="*/ 0 h 359"/>
                  <a:gd name="T77" fmla="*/ 343 w 343"/>
                  <a:gd name="T78" fmla="*/ 359 h 35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43" h="359">
                    <a:moveTo>
                      <a:pt x="138" y="128"/>
                    </a:moveTo>
                    <a:lnTo>
                      <a:pt x="62" y="45"/>
                    </a:lnTo>
                    <a:lnTo>
                      <a:pt x="21" y="51"/>
                    </a:lnTo>
                    <a:lnTo>
                      <a:pt x="21" y="89"/>
                    </a:lnTo>
                    <a:lnTo>
                      <a:pt x="110" y="173"/>
                    </a:lnTo>
                    <a:lnTo>
                      <a:pt x="0" y="263"/>
                    </a:lnTo>
                    <a:lnTo>
                      <a:pt x="13" y="302"/>
                    </a:lnTo>
                    <a:lnTo>
                      <a:pt x="47" y="326"/>
                    </a:lnTo>
                    <a:lnTo>
                      <a:pt x="75" y="314"/>
                    </a:lnTo>
                    <a:lnTo>
                      <a:pt x="103" y="249"/>
                    </a:lnTo>
                    <a:lnTo>
                      <a:pt x="151" y="205"/>
                    </a:lnTo>
                    <a:lnTo>
                      <a:pt x="268" y="314"/>
                    </a:lnTo>
                    <a:lnTo>
                      <a:pt x="322" y="359"/>
                    </a:lnTo>
                    <a:lnTo>
                      <a:pt x="343" y="340"/>
                    </a:lnTo>
                    <a:lnTo>
                      <a:pt x="337" y="269"/>
                    </a:lnTo>
                    <a:lnTo>
                      <a:pt x="315" y="256"/>
                    </a:lnTo>
                    <a:lnTo>
                      <a:pt x="254" y="231"/>
                    </a:lnTo>
                    <a:lnTo>
                      <a:pt x="179" y="173"/>
                    </a:lnTo>
                    <a:lnTo>
                      <a:pt x="205" y="115"/>
                    </a:lnTo>
                    <a:lnTo>
                      <a:pt x="268" y="57"/>
                    </a:lnTo>
                    <a:lnTo>
                      <a:pt x="289" y="6"/>
                    </a:lnTo>
                    <a:lnTo>
                      <a:pt x="268" y="0"/>
                    </a:lnTo>
                    <a:lnTo>
                      <a:pt x="227" y="12"/>
                    </a:lnTo>
                    <a:lnTo>
                      <a:pt x="179" y="77"/>
                    </a:lnTo>
                    <a:lnTo>
                      <a:pt x="138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0" name="Freeform 100"/>
              <p:cNvSpPr>
                <a:spLocks/>
              </p:cNvSpPr>
              <p:nvPr/>
            </p:nvSpPr>
            <p:spPr bwMode="auto">
              <a:xfrm>
                <a:off x="4862" y="3290"/>
                <a:ext cx="376" cy="331"/>
              </a:xfrm>
              <a:custGeom>
                <a:avLst/>
                <a:gdLst>
                  <a:gd name="T0" fmla="*/ 2 w 1506"/>
                  <a:gd name="T1" fmla="*/ 35 h 992"/>
                  <a:gd name="T2" fmla="*/ 1 w 1506"/>
                  <a:gd name="T3" fmla="*/ 27 h 992"/>
                  <a:gd name="T4" fmla="*/ 1 w 1506"/>
                  <a:gd name="T5" fmla="*/ 23 h 992"/>
                  <a:gd name="T6" fmla="*/ 1 w 1506"/>
                  <a:gd name="T7" fmla="*/ 15 h 992"/>
                  <a:gd name="T8" fmla="*/ 1 w 1506"/>
                  <a:gd name="T9" fmla="*/ 11 h 992"/>
                  <a:gd name="T10" fmla="*/ 3 w 1506"/>
                  <a:gd name="T11" fmla="*/ 5 h 992"/>
                  <a:gd name="T12" fmla="*/ 4 w 1506"/>
                  <a:gd name="T13" fmla="*/ 4 h 992"/>
                  <a:gd name="T14" fmla="*/ 5 w 1506"/>
                  <a:gd name="T15" fmla="*/ 3 h 992"/>
                  <a:gd name="T16" fmla="*/ 7 w 1506"/>
                  <a:gd name="T17" fmla="*/ 2 h 992"/>
                  <a:gd name="T18" fmla="*/ 8 w 1506"/>
                  <a:gd name="T19" fmla="*/ 2 h 992"/>
                  <a:gd name="T20" fmla="*/ 9 w 1506"/>
                  <a:gd name="T21" fmla="*/ 3 h 992"/>
                  <a:gd name="T22" fmla="*/ 10 w 1506"/>
                  <a:gd name="T23" fmla="*/ 6 h 992"/>
                  <a:gd name="T24" fmla="*/ 11 w 1506"/>
                  <a:gd name="T25" fmla="*/ 10 h 992"/>
                  <a:gd name="T26" fmla="*/ 12 w 1506"/>
                  <a:gd name="T27" fmla="*/ 12 h 992"/>
                  <a:gd name="T28" fmla="*/ 13 w 1506"/>
                  <a:gd name="T29" fmla="*/ 14 h 992"/>
                  <a:gd name="T30" fmla="*/ 14 w 1506"/>
                  <a:gd name="T31" fmla="*/ 14 h 992"/>
                  <a:gd name="T32" fmla="*/ 16 w 1506"/>
                  <a:gd name="T33" fmla="*/ 14 h 992"/>
                  <a:gd name="T34" fmla="*/ 17 w 1506"/>
                  <a:gd name="T35" fmla="*/ 13 h 992"/>
                  <a:gd name="T36" fmla="*/ 19 w 1506"/>
                  <a:gd name="T37" fmla="*/ 9 h 992"/>
                  <a:gd name="T38" fmla="*/ 22 w 1506"/>
                  <a:gd name="T39" fmla="*/ 5 h 992"/>
                  <a:gd name="T40" fmla="*/ 22 w 1506"/>
                  <a:gd name="T41" fmla="*/ 9 h 992"/>
                  <a:gd name="T42" fmla="*/ 23 w 1506"/>
                  <a:gd name="T43" fmla="*/ 9 h 992"/>
                  <a:gd name="T44" fmla="*/ 23 w 1506"/>
                  <a:gd name="T45" fmla="*/ 1 h 992"/>
                  <a:gd name="T46" fmla="*/ 19 w 1506"/>
                  <a:gd name="T47" fmla="*/ 1 h 992"/>
                  <a:gd name="T48" fmla="*/ 20 w 1506"/>
                  <a:gd name="T49" fmla="*/ 3 h 992"/>
                  <a:gd name="T50" fmla="*/ 21 w 1506"/>
                  <a:gd name="T51" fmla="*/ 3 h 992"/>
                  <a:gd name="T52" fmla="*/ 20 w 1506"/>
                  <a:gd name="T53" fmla="*/ 6 h 992"/>
                  <a:gd name="T54" fmla="*/ 19 w 1506"/>
                  <a:gd name="T55" fmla="*/ 8 h 992"/>
                  <a:gd name="T56" fmla="*/ 17 w 1506"/>
                  <a:gd name="T57" fmla="*/ 11 h 992"/>
                  <a:gd name="T58" fmla="*/ 16 w 1506"/>
                  <a:gd name="T59" fmla="*/ 12 h 992"/>
                  <a:gd name="T60" fmla="*/ 15 w 1506"/>
                  <a:gd name="T61" fmla="*/ 12 h 992"/>
                  <a:gd name="T62" fmla="*/ 14 w 1506"/>
                  <a:gd name="T63" fmla="*/ 12 h 992"/>
                  <a:gd name="T64" fmla="*/ 13 w 1506"/>
                  <a:gd name="T65" fmla="*/ 12 h 992"/>
                  <a:gd name="T66" fmla="*/ 12 w 1506"/>
                  <a:gd name="T67" fmla="*/ 9 h 992"/>
                  <a:gd name="T68" fmla="*/ 11 w 1506"/>
                  <a:gd name="T69" fmla="*/ 6 h 992"/>
                  <a:gd name="T70" fmla="*/ 10 w 1506"/>
                  <a:gd name="T71" fmla="*/ 3 h 992"/>
                  <a:gd name="T72" fmla="*/ 9 w 1506"/>
                  <a:gd name="T73" fmla="*/ 1 h 992"/>
                  <a:gd name="T74" fmla="*/ 8 w 1506"/>
                  <a:gd name="T75" fmla="*/ 0 h 992"/>
                  <a:gd name="T76" fmla="*/ 6 w 1506"/>
                  <a:gd name="T77" fmla="*/ 0 h 992"/>
                  <a:gd name="T78" fmla="*/ 4 w 1506"/>
                  <a:gd name="T79" fmla="*/ 1 h 992"/>
                  <a:gd name="T80" fmla="*/ 3 w 1506"/>
                  <a:gd name="T81" fmla="*/ 3 h 992"/>
                  <a:gd name="T82" fmla="*/ 2 w 1506"/>
                  <a:gd name="T83" fmla="*/ 5 h 992"/>
                  <a:gd name="T84" fmla="*/ 1 w 1506"/>
                  <a:gd name="T85" fmla="*/ 8 h 992"/>
                  <a:gd name="T86" fmla="*/ 0 w 1506"/>
                  <a:gd name="T87" fmla="*/ 13 h 992"/>
                  <a:gd name="T88" fmla="*/ 0 w 1506"/>
                  <a:gd name="T89" fmla="*/ 19 h 992"/>
                  <a:gd name="T90" fmla="*/ 0 w 1506"/>
                  <a:gd name="T91" fmla="*/ 24 h 992"/>
                  <a:gd name="T92" fmla="*/ 0 w 1506"/>
                  <a:gd name="T93" fmla="*/ 30 h 992"/>
                  <a:gd name="T94" fmla="*/ 0 w 1506"/>
                  <a:gd name="T95" fmla="*/ 30 h 992"/>
                  <a:gd name="T96" fmla="*/ 2 w 1506"/>
                  <a:gd name="T97" fmla="*/ 37 h 992"/>
                  <a:gd name="T98" fmla="*/ 2 w 1506"/>
                  <a:gd name="T99" fmla="*/ 35 h 992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506"/>
                  <a:gd name="T151" fmla="*/ 0 h 992"/>
                  <a:gd name="T152" fmla="*/ 1506 w 1506"/>
                  <a:gd name="T153" fmla="*/ 992 h 992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506" h="992">
                    <a:moveTo>
                      <a:pt x="155" y="935"/>
                    </a:moveTo>
                    <a:lnTo>
                      <a:pt x="81" y="732"/>
                    </a:lnTo>
                    <a:lnTo>
                      <a:pt x="67" y="607"/>
                    </a:lnTo>
                    <a:lnTo>
                      <a:pt x="67" y="392"/>
                    </a:lnTo>
                    <a:lnTo>
                      <a:pt x="101" y="290"/>
                    </a:lnTo>
                    <a:lnTo>
                      <a:pt x="175" y="145"/>
                    </a:lnTo>
                    <a:lnTo>
                      <a:pt x="235" y="101"/>
                    </a:lnTo>
                    <a:lnTo>
                      <a:pt x="316" y="70"/>
                    </a:lnTo>
                    <a:lnTo>
                      <a:pt x="430" y="51"/>
                    </a:lnTo>
                    <a:lnTo>
                      <a:pt x="531" y="63"/>
                    </a:lnTo>
                    <a:lnTo>
                      <a:pt x="605" y="94"/>
                    </a:lnTo>
                    <a:lnTo>
                      <a:pt x="673" y="164"/>
                    </a:lnTo>
                    <a:lnTo>
                      <a:pt x="739" y="259"/>
                    </a:lnTo>
                    <a:lnTo>
                      <a:pt x="800" y="323"/>
                    </a:lnTo>
                    <a:lnTo>
                      <a:pt x="854" y="372"/>
                    </a:lnTo>
                    <a:lnTo>
                      <a:pt x="921" y="385"/>
                    </a:lnTo>
                    <a:lnTo>
                      <a:pt x="1008" y="372"/>
                    </a:lnTo>
                    <a:lnTo>
                      <a:pt x="1116" y="341"/>
                    </a:lnTo>
                    <a:lnTo>
                      <a:pt x="1258" y="233"/>
                    </a:lnTo>
                    <a:lnTo>
                      <a:pt x="1412" y="127"/>
                    </a:lnTo>
                    <a:lnTo>
                      <a:pt x="1418" y="253"/>
                    </a:lnTo>
                    <a:lnTo>
                      <a:pt x="1459" y="253"/>
                    </a:lnTo>
                    <a:lnTo>
                      <a:pt x="1506" y="31"/>
                    </a:lnTo>
                    <a:lnTo>
                      <a:pt x="1250" y="39"/>
                    </a:lnTo>
                    <a:lnTo>
                      <a:pt x="1264" y="82"/>
                    </a:lnTo>
                    <a:lnTo>
                      <a:pt x="1385" y="94"/>
                    </a:lnTo>
                    <a:lnTo>
                      <a:pt x="1311" y="158"/>
                    </a:lnTo>
                    <a:lnTo>
                      <a:pt x="1197" y="227"/>
                    </a:lnTo>
                    <a:lnTo>
                      <a:pt x="1083" y="290"/>
                    </a:lnTo>
                    <a:lnTo>
                      <a:pt x="1028" y="315"/>
                    </a:lnTo>
                    <a:lnTo>
                      <a:pt x="982" y="329"/>
                    </a:lnTo>
                    <a:lnTo>
                      <a:pt x="921" y="329"/>
                    </a:lnTo>
                    <a:lnTo>
                      <a:pt x="868" y="315"/>
                    </a:lnTo>
                    <a:lnTo>
                      <a:pt x="793" y="253"/>
                    </a:lnTo>
                    <a:lnTo>
                      <a:pt x="732" y="164"/>
                    </a:lnTo>
                    <a:lnTo>
                      <a:pt x="651" y="76"/>
                    </a:lnTo>
                    <a:lnTo>
                      <a:pt x="598" y="31"/>
                    </a:lnTo>
                    <a:lnTo>
                      <a:pt x="511" y="6"/>
                    </a:lnTo>
                    <a:lnTo>
                      <a:pt x="377" y="0"/>
                    </a:lnTo>
                    <a:lnTo>
                      <a:pt x="269" y="19"/>
                    </a:lnTo>
                    <a:lnTo>
                      <a:pt x="175" y="70"/>
                    </a:lnTo>
                    <a:lnTo>
                      <a:pt x="121" y="133"/>
                    </a:lnTo>
                    <a:lnTo>
                      <a:pt x="67" y="221"/>
                    </a:lnTo>
                    <a:lnTo>
                      <a:pt x="33" y="354"/>
                    </a:lnTo>
                    <a:lnTo>
                      <a:pt x="0" y="511"/>
                    </a:lnTo>
                    <a:lnTo>
                      <a:pt x="20" y="644"/>
                    </a:lnTo>
                    <a:lnTo>
                      <a:pt x="40" y="796"/>
                    </a:lnTo>
                    <a:lnTo>
                      <a:pt x="33" y="815"/>
                    </a:lnTo>
                    <a:lnTo>
                      <a:pt x="121" y="992"/>
                    </a:lnTo>
                    <a:lnTo>
                      <a:pt x="155" y="93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1" name="Freeform 101"/>
              <p:cNvSpPr>
                <a:spLocks/>
              </p:cNvSpPr>
              <p:nvPr/>
            </p:nvSpPr>
            <p:spPr bwMode="auto">
              <a:xfrm>
                <a:off x="4859" y="3549"/>
                <a:ext cx="99" cy="122"/>
              </a:xfrm>
              <a:custGeom>
                <a:avLst/>
                <a:gdLst>
                  <a:gd name="T0" fmla="*/ 2 w 397"/>
                  <a:gd name="T1" fmla="*/ 3 h 365"/>
                  <a:gd name="T2" fmla="*/ 4 w 397"/>
                  <a:gd name="T3" fmla="*/ 0 h 365"/>
                  <a:gd name="T4" fmla="*/ 6 w 397"/>
                  <a:gd name="T5" fmla="*/ 8 h 365"/>
                  <a:gd name="T6" fmla="*/ 6 w 397"/>
                  <a:gd name="T7" fmla="*/ 9 h 365"/>
                  <a:gd name="T8" fmla="*/ 4 w 397"/>
                  <a:gd name="T9" fmla="*/ 10 h 365"/>
                  <a:gd name="T10" fmla="*/ 2 w 397"/>
                  <a:gd name="T11" fmla="*/ 14 h 365"/>
                  <a:gd name="T12" fmla="*/ 1 w 397"/>
                  <a:gd name="T13" fmla="*/ 13 h 365"/>
                  <a:gd name="T14" fmla="*/ 1 w 397"/>
                  <a:gd name="T15" fmla="*/ 9 h 365"/>
                  <a:gd name="T16" fmla="*/ 0 w 397"/>
                  <a:gd name="T17" fmla="*/ 6 h 365"/>
                  <a:gd name="T18" fmla="*/ 0 w 397"/>
                  <a:gd name="T19" fmla="*/ 4 h 365"/>
                  <a:gd name="T20" fmla="*/ 1 w 397"/>
                  <a:gd name="T21" fmla="*/ 2 h 365"/>
                  <a:gd name="T22" fmla="*/ 1 w 397"/>
                  <a:gd name="T23" fmla="*/ 5 h 365"/>
                  <a:gd name="T24" fmla="*/ 1 w 397"/>
                  <a:gd name="T25" fmla="*/ 6 h 365"/>
                  <a:gd name="T26" fmla="*/ 2 w 397"/>
                  <a:gd name="T27" fmla="*/ 10 h 365"/>
                  <a:gd name="T28" fmla="*/ 2 w 397"/>
                  <a:gd name="T29" fmla="*/ 11 h 365"/>
                  <a:gd name="T30" fmla="*/ 3 w 397"/>
                  <a:gd name="T31" fmla="*/ 9 h 365"/>
                  <a:gd name="T32" fmla="*/ 5 w 397"/>
                  <a:gd name="T33" fmla="*/ 8 h 365"/>
                  <a:gd name="T34" fmla="*/ 5 w 397"/>
                  <a:gd name="T35" fmla="*/ 5 h 365"/>
                  <a:gd name="T36" fmla="*/ 4 w 397"/>
                  <a:gd name="T37" fmla="*/ 2 h 365"/>
                  <a:gd name="T38" fmla="*/ 2 w 397"/>
                  <a:gd name="T39" fmla="*/ 5 h 365"/>
                  <a:gd name="T40" fmla="*/ 2 w 397"/>
                  <a:gd name="T41" fmla="*/ 3 h 36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97"/>
                  <a:gd name="T64" fmla="*/ 0 h 365"/>
                  <a:gd name="T65" fmla="*/ 397 w 397"/>
                  <a:gd name="T66" fmla="*/ 365 h 36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97" h="365">
                    <a:moveTo>
                      <a:pt x="117" y="77"/>
                    </a:moveTo>
                    <a:lnTo>
                      <a:pt x="260" y="0"/>
                    </a:lnTo>
                    <a:lnTo>
                      <a:pt x="397" y="225"/>
                    </a:lnTo>
                    <a:lnTo>
                      <a:pt x="369" y="249"/>
                    </a:lnTo>
                    <a:lnTo>
                      <a:pt x="294" y="262"/>
                    </a:lnTo>
                    <a:lnTo>
                      <a:pt x="123" y="365"/>
                    </a:lnTo>
                    <a:lnTo>
                      <a:pt x="89" y="352"/>
                    </a:lnTo>
                    <a:lnTo>
                      <a:pt x="69" y="249"/>
                    </a:lnTo>
                    <a:lnTo>
                      <a:pt x="0" y="160"/>
                    </a:lnTo>
                    <a:lnTo>
                      <a:pt x="13" y="115"/>
                    </a:lnTo>
                    <a:lnTo>
                      <a:pt x="76" y="51"/>
                    </a:lnTo>
                    <a:lnTo>
                      <a:pt x="102" y="122"/>
                    </a:lnTo>
                    <a:lnTo>
                      <a:pt x="54" y="154"/>
                    </a:lnTo>
                    <a:lnTo>
                      <a:pt x="123" y="269"/>
                    </a:lnTo>
                    <a:lnTo>
                      <a:pt x="130" y="294"/>
                    </a:lnTo>
                    <a:lnTo>
                      <a:pt x="219" y="237"/>
                    </a:lnTo>
                    <a:lnTo>
                      <a:pt x="308" y="205"/>
                    </a:lnTo>
                    <a:lnTo>
                      <a:pt x="301" y="140"/>
                    </a:lnTo>
                    <a:lnTo>
                      <a:pt x="260" y="64"/>
                    </a:lnTo>
                    <a:lnTo>
                      <a:pt x="143" y="122"/>
                    </a:lnTo>
                    <a:lnTo>
                      <a:pt x="117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2" name="Freeform 102"/>
              <p:cNvSpPr>
                <a:spLocks/>
              </p:cNvSpPr>
              <p:nvPr/>
            </p:nvSpPr>
            <p:spPr bwMode="auto">
              <a:xfrm>
                <a:off x="5151" y="3433"/>
                <a:ext cx="99" cy="113"/>
              </a:xfrm>
              <a:custGeom>
                <a:avLst/>
                <a:gdLst>
                  <a:gd name="T0" fmla="*/ 0 w 397"/>
                  <a:gd name="T1" fmla="*/ 2 h 339"/>
                  <a:gd name="T2" fmla="*/ 1 w 397"/>
                  <a:gd name="T3" fmla="*/ 2 h 339"/>
                  <a:gd name="T4" fmla="*/ 2 w 397"/>
                  <a:gd name="T5" fmla="*/ 1 h 339"/>
                  <a:gd name="T6" fmla="*/ 2 w 397"/>
                  <a:gd name="T7" fmla="*/ 1 h 339"/>
                  <a:gd name="T8" fmla="*/ 3 w 397"/>
                  <a:gd name="T9" fmla="*/ 0 h 339"/>
                  <a:gd name="T10" fmla="*/ 4 w 397"/>
                  <a:gd name="T11" fmla="*/ 0 h 339"/>
                  <a:gd name="T12" fmla="*/ 5 w 397"/>
                  <a:gd name="T13" fmla="*/ 1 h 339"/>
                  <a:gd name="T14" fmla="*/ 5 w 397"/>
                  <a:gd name="T15" fmla="*/ 1 h 339"/>
                  <a:gd name="T16" fmla="*/ 6 w 397"/>
                  <a:gd name="T17" fmla="*/ 2 h 339"/>
                  <a:gd name="T18" fmla="*/ 6 w 397"/>
                  <a:gd name="T19" fmla="*/ 4 h 339"/>
                  <a:gd name="T20" fmla="*/ 6 w 397"/>
                  <a:gd name="T21" fmla="*/ 5 h 339"/>
                  <a:gd name="T22" fmla="*/ 6 w 397"/>
                  <a:gd name="T23" fmla="*/ 7 h 339"/>
                  <a:gd name="T24" fmla="*/ 6 w 397"/>
                  <a:gd name="T25" fmla="*/ 8 h 339"/>
                  <a:gd name="T26" fmla="*/ 5 w 397"/>
                  <a:gd name="T27" fmla="*/ 10 h 339"/>
                  <a:gd name="T28" fmla="*/ 5 w 397"/>
                  <a:gd name="T29" fmla="*/ 11 h 339"/>
                  <a:gd name="T30" fmla="*/ 4 w 397"/>
                  <a:gd name="T31" fmla="*/ 12 h 339"/>
                  <a:gd name="T32" fmla="*/ 4 w 397"/>
                  <a:gd name="T33" fmla="*/ 12 h 339"/>
                  <a:gd name="T34" fmla="*/ 3 w 397"/>
                  <a:gd name="T35" fmla="*/ 12 h 339"/>
                  <a:gd name="T36" fmla="*/ 2 w 397"/>
                  <a:gd name="T37" fmla="*/ 13 h 339"/>
                  <a:gd name="T38" fmla="*/ 2 w 397"/>
                  <a:gd name="T39" fmla="*/ 13 h 339"/>
                  <a:gd name="T40" fmla="*/ 1 w 397"/>
                  <a:gd name="T41" fmla="*/ 13 h 339"/>
                  <a:gd name="T42" fmla="*/ 1 w 397"/>
                  <a:gd name="T43" fmla="*/ 11 h 339"/>
                  <a:gd name="T44" fmla="*/ 0 w 397"/>
                  <a:gd name="T45" fmla="*/ 10 h 339"/>
                  <a:gd name="T46" fmla="*/ 0 w 397"/>
                  <a:gd name="T47" fmla="*/ 8 h 339"/>
                  <a:gd name="T48" fmla="*/ 0 w 397"/>
                  <a:gd name="T49" fmla="*/ 7 h 339"/>
                  <a:gd name="T50" fmla="*/ 1 w 397"/>
                  <a:gd name="T51" fmla="*/ 7 h 339"/>
                  <a:gd name="T52" fmla="*/ 1 w 397"/>
                  <a:gd name="T53" fmla="*/ 9 h 339"/>
                  <a:gd name="T54" fmla="*/ 1 w 397"/>
                  <a:gd name="T55" fmla="*/ 10 h 339"/>
                  <a:gd name="T56" fmla="*/ 2 w 397"/>
                  <a:gd name="T57" fmla="*/ 10 h 339"/>
                  <a:gd name="T58" fmla="*/ 3 w 397"/>
                  <a:gd name="T59" fmla="*/ 10 h 339"/>
                  <a:gd name="T60" fmla="*/ 3 w 397"/>
                  <a:gd name="T61" fmla="*/ 9 h 339"/>
                  <a:gd name="T62" fmla="*/ 4 w 397"/>
                  <a:gd name="T63" fmla="*/ 8 h 339"/>
                  <a:gd name="T64" fmla="*/ 4 w 397"/>
                  <a:gd name="T65" fmla="*/ 7 h 339"/>
                  <a:gd name="T66" fmla="*/ 5 w 397"/>
                  <a:gd name="T67" fmla="*/ 6 h 339"/>
                  <a:gd name="T68" fmla="*/ 5 w 397"/>
                  <a:gd name="T69" fmla="*/ 4 h 339"/>
                  <a:gd name="T70" fmla="*/ 4 w 397"/>
                  <a:gd name="T71" fmla="*/ 3 h 339"/>
                  <a:gd name="T72" fmla="*/ 4 w 397"/>
                  <a:gd name="T73" fmla="*/ 2 h 339"/>
                  <a:gd name="T74" fmla="*/ 3 w 397"/>
                  <a:gd name="T75" fmla="*/ 2 h 339"/>
                  <a:gd name="T76" fmla="*/ 2 w 397"/>
                  <a:gd name="T77" fmla="*/ 3 h 339"/>
                  <a:gd name="T78" fmla="*/ 2 w 397"/>
                  <a:gd name="T79" fmla="*/ 3 h 339"/>
                  <a:gd name="T80" fmla="*/ 1 w 397"/>
                  <a:gd name="T81" fmla="*/ 4 h 339"/>
                  <a:gd name="T82" fmla="*/ 0 w 397"/>
                  <a:gd name="T83" fmla="*/ 6 h 339"/>
                  <a:gd name="T84" fmla="*/ 0 w 397"/>
                  <a:gd name="T85" fmla="*/ 5 h 339"/>
                  <a:gd name="T86" fmla="*/ 0 w 397"/>
                  <a:gd name="T87" fmla="*/ 4 h 33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97"/>
                  <a:gd name="T133" fmla="*/ 0 h 339"/>
                  <a:gd name="T134" fmla="*/ 397 w 397"/>
                  <a:gd name="T135" fmla="*/ 339 h 33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97" h="339">
                    <a:moveTo>
                      <a:pt x="28" y="85"/>
                    </a:moveTo>
                    <a:lnTo>
                      <a:pt x="41" y="59"/>
                    </a:lnTo>
                    <a:lnTo>
                      <a:pt x="61" y="53"/>
                    </a:lnTo>
                    <a:lnTo>
                      <a:pt x="82" y="46"/>
                    </a:lnTo>
                    <a:lnTo>
                      <a:pt x="102" y="40"/>
                    </a:lnTo>
                    <a:lnTo>
                      <a:pt x="123" y="33"/>
                    </a:lnTo>
                    <a:lnTo>
                      <a:pt x="143" y="27"/>
                    </a:lnTo>
                    <a:lnTo>
                      <a:pt x="164" y="14"/>
                    </a:lnTo>
                    <a:lnTo>
                      <a:pt x="191" y="14"/>
                    </a:lnTo>
                    <a:lnTo>
                      <a:pt x="219" y="7"/>
                    </a:lnTo>
                    <a:lnTo>
                      <a:pt x="239" y="0"/>
                    </a:lnTo>
                    <a:lnTo>
                      <a:pt x="260" y="0"/>
                    </a:lnTo>
                    <a:lnTo>
                      <a:pt x="280" y="7"/>
                    </a:lnTo>
                    <a:lnTo>
                      <a:pt x="301" y="14"/>
                    </a:lnTo>
                    <a:lnTo>
                      <a:pt x="321" y="20"/>
                    </a:lnTo>
                    <a:lnTo>
                      <a:pt x="342" y="27"/>
                    </a:lnTo>
                    <a:lnTo>
                      <a:pt x="356" y="46"/>
                    </a:lnTo>
                    <a:lnTo>
                      <a:pt x="369" y="66"/>
                    </a:lnTo>
                    <a:lnTo>
                      <a:pt x="377" y="85"/>
                    </a:lnTo>
                    <a:lnTo>
                      <a:pt x="390" y="105"/>
                    </a:lnTo>
                    <a:lnTo>
                      <a:pt x="397" y="125"/>
                    </a:lnTo>
                    <a:lnTo>
                      <a:pt x="397" y="144"/>
                    </a:lnTo>
                    <a:lnTo>
                      <a:pt x="397" y="163"/>
                    </a:lnTo>
                    <a:lnTo>
                      <a:pt x="397" y="183"/>
                    </a:lnTo>
                    <a:lnTo>
                      <a:pt x="390" y="203"/>
                    </a:lnTo>
                    <a:lnTo>
                      <a:pt x="383" y="223"/>
                    </a:lnTo>
                    <a:lnTo>
                      <a:pt x="362" y="241"/>
                    </a:lnTo>
                    <a:lnTo>
                      <a:pt x="349" y="261"/>
                    </a:lnTo>
                    <a:lnTo>
                      <a:pt x="328" y="275"/>
                    </a:lnTo>
                    <a:lnTo>
                      <a:pt x="314" y="293"/>
                    </a:lnTo>
                    <a:lnTo>
                      <a:pt x="295" y="293"/>
                    </a:lnTo>
                    <a:lnTo>
                      <a:pt x="288" y="313"/>
                    </a:lnTo>
                    <a:lnTo>
                      <a:pt x="267" y="313"/>
                    </a:lnTo>
                    <a:lnTo>
                      <a:pt x="247" y="327"/>
                    </a:lnTo>
                    <a:lnTo>
                      <a:pt x="226" y="333"/>
                    </a:lnTo>
                    <a:lnTo>
                      <a:pt x="206" y="333"/>
                    </a:lnTo>
                    <a:lnTo>
                      <a:pt x="184" y="339"/>
                    </a:lnTo>
                    <a:lnTo>
                      <a:pt x="164" y="339"/>
                    </a:lnTo>
                    <a:lnTo>
                      <a:pt x="143" y="339"/>
                    </a:lnTo>
                    <a:lnTo>
                      <a:pt x="123" y="339"/>
                    </a:lnTo>
                    <a:lnTo>
                      <a:pt x="102" y="339"/>
                    </a:lnTo>
                    <a:lnTo>
                      <a:pt x="82" y="339"/>
                    </a:lnTo>
                    <a:lnTo>
                      <a:pt x="69" y="319"/>
                    </a:lnTo>
                    <a:lnTo>
                      <a:pt x="48" y="307"/>
                    </a:lnTo>
                    <a:lnTo>
                      <a:pt x="28" y="293"/>
                    </a:lnTo>
                    <a:lnTo>
                      <a:pt x="13" y="275"/>
                    </a:lnTo>
                    <a:lnTo>
                      <a:pt x="7" y="249"/>
                    </a:lnTo>
                    <a:lnTo>
                      <a:pt x="0" y="223"/>
                    </a:lnTo>
                    <a:lnTo>
                      <a:pt x="0" y="203"/>
                    </a:lnTo>
                    <a:lnTo>
                      <a:pt x="7" y="183"/>
                    </a:lnTo>
                    <a:lnTo>
                      <a:pt x="28" y="177"/>
                    </a:lnTo>
                    <a:lnTo>
                      <a:pt x="48" y="189"/>
                    </a:lnTo>
                    <a:lnTo>
                      <a:pt x="48" y="209"/>
                    </a:lnTo>
                    <a:lnTo>
                      <a:pt x="61" y="235"/>
                    </a:lnTo>
                    <a:lnTo>
                      <a:pt x="82" y="241"/>
                    </a:lnTo>
                    <a:lnTo>
                      <a:pt x="102" y="261"/>
                    </a:lnTo>
                    <a:lnTo>
                      <a:pt x="123" y="267"/>
                    </a:lnTo>
                    <a:lnTo>
                      <a:pt x="143" y="267"/>
                    </a:lnTo>
                    <a:lnTo>
                      <a:pt x="171" y="267"/>
                    </a:lnTo>
                    <a:lnTo>
                      <a:pt x="191" y="261"/>
                    </a:lnTo>
                    <a:lnTo>
                      <a:pt x="212" y="261"/>
                    </a:lnTo>
                    <a:lnTo>
                      <a:pt x="232" y="255"/>
                    </a:lnTo>
                    <a:lnTo>
                      <a:pt x="253" y="249"/>
                    </a:lnTo>
                    <a:lnTo>
                      <a:pt x="267" y="229"/>
                    </a:lnTo>
                    <a:lnTo>
                      <a:pt x="280" y="209"/>
                    </a:lnTo>
                    <a:lnTo>
                      <a:pt x="295" y="189"/>
                    </a:lnTo>
                    <a:lnTo>
                      <a:pt x="295" y="170"/>
                    </a:lnTo>
                    <a:lnTo>
                      <a:pt x="301" y="151"/>
                    </a:lnTo>
                    <a:lnTo>
                      <a:pt x="308" y="131"/>
                    </a:lnTo>
                    <a:lnTo>
                      <a:pt x="308" y="111"/>
                    </a:lnTo>
                    <a:lnTo>
                      <a:pt x="308" y="92"/>
                    </a:lnTo>
                    <a:lnTo>
                      <a:pt x="280" y="85"/>
                    </a:lnTo>
                    <a:lnTo>
                      <a:pt x="267" y="66"/>
                    </a:lnTo>
                    <a:lnTo>
                      <a:pt x="247" y="53"/>
                    </a:lnTo>
                    <a:lnTo>
                      <a:pt x="226" y="53"/>
                    </a:lnTo>
                    <a:lnTo>
                      <a:pt x="206" y="59"/>
                    </a:lnTo>
                    <a:lnTo>
                      <a:pt x="184" y="66"/>
                    </a:lnTo>
                    <a:lnTo>
                      <a:pt x="164" y="72"/>
                    </a:lnTo>
                    <a:lnTo>
                      <a:pt x="143" y="79"/>
                    </a:lnTo>
                    <a:lnTo>
                      <a:pt x="123" y="85"/>
                    </a:lnTo>
                    <a:lnTo>
                      <a:pt x="95" y="98"/>
                    </a:lnTo>
                    <a:lnTo>
                      <a:pt x="69" y="118"/>
                    </a:lnTo>
                    <a:lnTo>
                      <a:pt x="61" y="137"/>
                    </a:lnTo>
                    <a:lnTo>
                      <a:pt x="41" y="151"/>
                    </a:lnTo>
                    <a:lnTo>
                      <a:pt x="20" y="151"/>
                    </a:lnTo>
                    <a:lnTo>
                      <a:pt x="7" y="131"/>
                    </a:lnTo>
                    <a:lnTo>
                      <a:pt x="7" y="111"/>
                    </a:lnTo>
                    <a:lnTo>
                      <a:pt x="28" y="105"/>
                    </a:lnTo>
                    <a:lnTo>
                      <a:pt x="28" y="8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3" name="Freeform 103"/>
              <p:cNvSpPr>
                <a:spLocks/>
              </p:cNvSpPr>
              <p:nvPr/>
            </p:nvSpPr>
            <p:spPr bwMode="auto">
              <a:xfrm>
                <a:off x="5077" y="3225"/>
                <a:ext cx="75" cy="79"/>
              </a:xfrm>
              <a:custGeom>
                <a:avLst/>
                <a:gdLst>
                  <a:gd name="T0" fmla="*/ 1 w 299"/>
                  <a:gd name="T1" fmla="*/ 2 h 236"/>
                  <a:gd name="T2" fmla="*/ 1 w 299"/>
                  <a:gd name="T3" fmla="*/ 1 h 236"/>
                  <a:gd name="T4" fmla="*/ 2 w 299"/>
                  <a:gd name="T5" fmla="*/ 0 h 236"/>
                  <a:gd name="T6" fmla="*/ 3 w 299"/>
                  <a:gd name="T7" fmla="*/ 0 h 236"/>
                  <a:gd name="T8" fmla="*/ 4 w 299"/>
                  <a:gd name="T9" fmla="*/ 0 h 236"/>
                  <a:gd name="T10" fmla="*/ 4 w 299"/>
                  <a:gd name="T11" fmla="*/ 1 h 236"/>
                  <a:gd name="T12" fmla="*/ 5 w 299"/>
                  <a:gd name="T13" fmla="*/ 2 h 236"/>
                  <a:gd name="T14" fmla="*/ 5 w 299"/>
                  <a:gd name="T15" fmla="*/ 3 h 236"/>
                  <a:gd name="T16" fmla="*/ 5 w 299"/>
                  <a:gd name="T17" fmla="*/ 5 h 236"/>
                  <a:gd name="T18" fmla="*/ 4 w 299"/>
                  <a:gd name="T19" fmla="*/ 6 h 236"/>
                  <a:gd name="T20" fmla="*/ 4 w 299"/>
                  <a:gd name="T21" fmla="*/ 8 h 236"/>
                  <a:gd name="T22" fmla="*/ 3 w 299"/>
                  <a:gd name="T23" fmla="*/ 9 h 236"/>
                  <a:gd name="T24" fmla="*/ 3 w 299"/>
                  <a:gd name="T25" fmla="*/ 9 h 236"/>
                  <a:gd name="T26" fmla="*/ 2 w 299"/>
                  <a:gd name="T27" fmla="*/ 9 h 236"/>
                  <a:gd name="T28" fmla="*/ 1 w 299"/>
                  <a:gd name="T29" fmla="*/ 9 h 236"/>
                  <a:gd name="T30" fmla="*/ 1 w 299"/>
                  <a:gd name="T31" fmla="*/ 8 h 236"/>
                  <a:gd name="T32" fmla="*/ 0 w 299"/>
                  <a:gd name="T33" fmla="*/ 7 h 236"/>
                  <a:gd name="T34" fmla="*/ 0 w 299"/>
                  <a:gd name="T35" fmla="*/ 5 h 236"/>
                  <a:gd name="T36" fmla="*/ 1 w 299"/>
                  <a:gd name="T37" fmla="*/ 4 h 236"/>
                  <a:gd name="T38" fmla="*/ 1 w 299"/>
                  <a:gd name="T39" fmla="*/ 5 h 236"/>
                  <a:gd name="T40" fmla="*/ 1 w 299"/>
                  <a:gd name="T41" fmla="*/ 6 h 236"/>
                  <a:gd name="T42" fmla="*/ 2 w 299"/>
                  <a:gd name="T43" fmla="*/ 7 h 236"/>
                  <a:gd name="T44" fmla="*/ 3 w 299"/>
                  <a:gd name="T45" fmla="*/ 7 h 236"/>
                  <a:gd name="T46" fmla="*/ 3 w 299"/>
                  <a:gd name="T47" fmla="*/ 6 h 236"/>
                  <a:gd name="T48" fmla="*/ 4 w 299"/>
                  <a:gd name="T49" fmla="*/ 5 h 236"/>
                  <a:gd name="T50" fmla="*/ 4 w 299"/>
                  <a:gd name="T51" fmla="*/ 3 h 236"/>
                  <a:gd name="T52" fmla="*/ 3 w 299"/>
                  <a:gd name="T53" fmla="*/ 2 h 236"/>
                  <a:gd name="T54" fmla="*/ 3 w 299"/>
                  <a:gd name="T55" fmla="*/ 2 h 236"/>
                  <a:gd name="T56" fmla="*/ 2 w 299"/>
                  <a:gd name="T57" fmla="*/ 2 h 236"/>
                  <a:gd name="T58" fmla="*/ 1 w 299"/>
                  <a:gd name="T59" fmla="*/ 3 h 236"/>
                  <a:gd name="T60" fmla="*/ 1 w 299"/>
                  <a:gd name="T61" fmla="*/ 4 h 236"/>
                  <a:gd name="T62" fmla="*/ 1 w 299"/>
                  <a:gd name="T63" fmla="*/ 3 h 2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99"/>
                  <a:gd name="T97" fmla="*/ 0 h 236"/>
                  <a:gd name="T98" fmla="*/ 299 w 299"/>
                  <a:gd name="T99" fmla="*/ 236 h 2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99" h="236">
                    <a:moveTo>
                      <a:pt x="56" y="78"/>
                    </a:moveTo>
                    <a:lnTo>
                      <a:pt x="56" y="60"/>
                    </a:lnTo>
                    <a:lnTo>
                      <a:pt x="69" y="40"/>
                    </a:lnTo>
                    <a:lnTo>
                      <a:pt x="84" y="20"/>
                    </a:lnTo>
                    <a:lnTo>
                      <a:pt x="104" y="14"/>
                    </a:lnTo>
                    <a:lnTo>
                      <a:pt x="125" y="6"/>
                    </a:lnTo>
                    <a:lnTo>
                      <a:pt x="153" y="6"/>
                    </a:lnTo>
                    <a:lnTo>
                      <a:pt x="174" y="6"/>
                    </a:lnTo>
                    <a:lnTo>
                      <a:pt x="195" y="0"/>
                    </a:lnTo>
                    <a:lnTo>
                      <a:pt x="215" y="0"/>
                    </a:lnTo>
                    <a:lnTo>
                      <a:pt x="237" y="14"/>
                    </a:lnTo>
                    <a:lnTo>
                      <a:pt x="258" y="20"/>
                    </a:lnTo>
                    <a:lnTo>
                      <a:pt x="278" y="32"/>
                    </a:lnTo>
                    <a:lnTo>
                      <a:pt x="292" y="52"/>
                    </a:lnTo>
                    <a:lnTo>
                      <a:pt x="299" y="72"/>
                    </a:lnTo>
                    <a:lnTo>
                      <a:pt x="292" y="92"/>
                    </a:lnTo>
                    <a:lnTo>
                      <a:pt x="286" y="112"/>
                    </a:lnTo>
                    <a:lnTo>
                      <a:pt x="278" y="132"/>
                    </a:lnTo>
                    <a:lnTo>
                      <a:pt x="271" y="150"/>
                    </a:lnTo>
                    <a:lnTo>
                      <a:pt x="258" y="170"/>
                    </a:lnTo>
                    <a:lnTo>
                      <a:pt x="243" y="190"/>
                    </a:lnTo>
                    <a:lnTo>
                      <a:pt x="237" y="210"/>
                    </a:lnTo>
                    <a:lnTo>
                      <a:pt x="215" y="216"/>
                    </a:lnTo>
                    <a:lnTo>
                      <a:pt x="195" y="230"/>
                    </a:lnTo>
                    <a:lnTo>
                      <a:pt x="174" y="236"/>
                    </a:lnTo>
                    <a:lnTo>
                      <a:pt x="153" y="236"/>
                    </a:lnTo>
                    <a:lnTo>
                      <a:pt x="132" y="236"/>
                    </a:lnTo>
                    <a:lnTo>
                      <a:pt x="112" y="236"/>
                    </a:lnTo>
                    <a:lnTo>
                      <a:pt x="91" y="236"/>
                    </a:lnTo>
                    <a:lnTo>
                      <a:pt x="69" y="236"/>
                    </a:lnTo>
                    <a:lnTo>
                      <a:pt x="49" y="236"/>
                    </a:lnTo>
                    <a:lnTo>
                      <a:pt x="28" y="216"/>
                    </a:lnTo>
                    <a:lnTo>
                      <a:pt x="14" y="196"/>
                    </a:lnTo>
                    <a:lnTo>
                      <a:pt x="7" y="178"/>
                    </a:lnTo>
                    <a:lnTo>
                      <a:pt x="7" y="158"/>
                    </a:lnTo>
                    <a:lnTo>
                      <a:pt x="0" y="138"/>
                    </a:lnTo>
                    <a:lnTo>
                      <a:pt x="14" y="118"/>
                    </a:lnTo>
                    <a:lnTo>
                      <a:pt x="35" y="104"/>
                    </a:lnTo>
                    <a:lnTo>
                      <a:pt x="56" y="124"/>
                    </a:lnTo>
                    <a:lnTo>
                      <a:pt x="56" y="144"/>
                    </a:lnTo>
                    <a:lnTo>
                      <a:pt x="63" y="164"/>
                    </a:lnTo>
                    <a:lnTo>
                      <a:pt x="84" y="170"/>
                    </a:lnTo>
                    <a:lnTo>
                      <a:pt x="104" y="184"/>
                    </a:lnTo>
                    <a:lnTo>
                      <a:pt x="125" y="184"/>
                    </a:lnTo>
                    <a:lnTo>
                      <a:pt x="153" y="184"/>
                    </a:lnTo>
                    <a:lnTo>
                      <a:pt x="174" y="184"/>
                    </a:lnTo>
                    <a:lnTo>
                      <a:pt x="195" y="184"/>
                    </a:lnTo>
                    <a:lnTo>
                      <a:pt x="202" y="164"/>
                    </a:lnTo>
                    <a:lnTo>
                      <a:pt x="215" y="144"/>
                    </a:lnTo>
                    <a:lnTo>
                      <a:pt x="222" y="124"/>
                    </a:lnTo>
                    <a:lnTo>
                      <a:pt x="230" y="104"/>
                    </a:lnTo>
                    <a:lnTo>
                      <a:pt x="230" y="86"/>
                    </a:lnTo>
                    <a:lnTo>
                      <a:pt x="215" y="66"/>
                    </a:lnTo>
                    <a:lnTo>
                      <a:pt x="195" y="52"/>
                    </a:lnTo>
                    <a:lnTo>
                      <a:pt x="174" y="52"/>
                    </a:lnTo>
                    <a:lnTo>
                      <a:pt x="153" y="46"/>
                    </a:lnTo>
                    <a:lnTo>
                      <a:pt x="125" y="46"/>
                    </a:lnTo>
                    <a:lnTo>
                      <a:pt x="104" y="52"/>
                    </a:lnTo>
                    <a:lnTo>
                      <a:pt x="84" y="52"/>
                    </a:lnTo>
                    <a:lnTo>
                      <a:pt x="77" y="72"/>
                    </a:lnTo>
                    <a:lnTo>
                      <a:pt x="77" y="92"/>
                    </a:lnTo>
                    <a:lnTo>
                      <a:pt x="56" y="104"/>
                    </a:lnTo>
                    <a:lnTo>
                      <a:pt x="35" y="98"/>
                    </a:lnTo>
                    <a:lnTo>
                      <a:pt x="49" y="78"/>
                    </a:lnTo>
                    <a:lnTo>
                      <a:pt x="56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0524" name="Freeform 104"/>
              <p:cNvSpPr>
                <a:spLocks/>
              </p:cNvSpPr>
              <p:nvPr/>
            </p:nvSpPr>
            <p:spPr bwMode="auto">
              <a:xfrm>
                <a:off x="4934" y="3360"/>
                <a:ext cx="82" cy="107"/>
              </a:xfrm>
              <a:custGeom>
                <a:avLst/>
                <a:gdLst>
                  <a:gd name="T0" fmla="*/ 3 w 330"/>
                  <a:gd name="T1" fmla="*/ 0 h 321"/>
                  <a:gd name="T2" fmla="*/ 2 w 330"/>
                  <a:gd name="T3" fmla="*/ 0 h 321"/>
                  <a:gd name="T4" fmla="*/ 2 w 330"/>
                  <a:gd name="T5" fmla="*/ 0 h 321"/>
                  <a:gd name="T6" fmla="*/ 1 w 330"/>
                  <a:gd name="T7" fmla="*/ 0 h 321"/>
                  <a:gd name="T8" fmla="*/ 0 w 330"/>
                  <a:gd name="T9" fmla="*/ 1 h 321"/>
                  <a:gd name="T10" fmla="*/ 0 w 330"/>
                  <a:gd name="T11" fmla="*/ 2 h 321"/>
                  <a:gd name="T12" fmla="*/ 0 w 330"/>
                  <a:gd name="T13" fmla="*/ 4 h 321"/>
                  <a:gd name="T14" fmla="*/ 0 w 330"/>
                  <a:gd name="T15" fmla="*/ 5 h 321"/>
                  <a:gd name="T16" fmla="*/ 0 w 330"/>
                  <a:gd name="T17" fmla="*/ 7 h 321"/>
                  <a:gd name="T18" fmla="*/ 0 w 330"/>
                  <a:gd name="T19" fmla="*/ 8 h 321"/>
                  <a:gd name="T20" fmla="*/ 0 w 330"/>
                  <a:gd name="T21" fmla="*/ 9 h 321"/>
                  <a:gd name="T22" fmla="*/ 1 w 330"/>
                  <a:gd name="T23" fmla="*/ 10 h 321"/>
                  <a:gd name="T24" fmla="*/ 1 w 330"/>
                  <a:gd name="T25" fmla="*/ 12 h 321"/>
                  <a:gd name="T26" fmla="*/ 2 w 330"/>
                  <a:gd name="T27" fmla="*/ 12 h 321"/>
                  <a:gd name="T28" fmla="*/ 3 w 330"/>
                  <a:gd name="T29" fmla="*/ 11 h 321"/>
                  <a:gd name="T30" fmla="*/ 3 w 330"/>
                  <a:gd name="T31" fmla="*/ 10 h 321"/>
                  <a:gd name="T32" fmla="*/ 4 w 330"/>
                  <a:gd name="T33" fmla="*/ 10 h 321"/>
                  <a:gd name="T34" fmla="*/ 5 w 330"/>
                  <a:gd name="T35" fmla="*/ 9 h 321"/>
                  <a:gd name="T36" fmla="*/ 5 w 330"/>
                  <a:gd name="T37" fmla="*/ 8 h 321"/>
                  <a:gd name="T38" fmla="*/ 5 w 330"/>
                  <a:gd name="T39" fmla="*/ 6 h 321"/>
                  <a:gd name="T40" fmla="*/ 5 w 330"/>
                  <a:gd name="T41" fmla="*/ 5 h 321"/>
                  <a:gd name="T42" fmla="*/ 4 w 330"/>
                  <a:gd name="T43" fmla="*/ 3 h 321"/>
                  <a:gd name="T44" fmla="*/ 4 w 330"/>
                  <a:gd name="T45" fmla="*/ 4 h 321"/>
                  <a:gd name="T46" fmla="*/ 4 w 330"/>
                  <a:gd name="T47" fmla="*/ 6 h 321"/>
                  <a:gd name="T48" fmla="*/ 4 w 330"/>
                  <a:gd name="T49" fmla="*/ 8 h 321"/>
                  <a:gd name="T50" fmla="*/ 4 w 330"/>
                  <a:gd name="T51" fmla="*/ 9 h 321"/>
                  <a:gd name="T52" fmla="*/ 3 w 330"/>
                  <a:gd name="T53" fmla="*/ 9 h 321"/>
                  <a:gd name="T54" fmla="*/ 3 w 330"/>
                  <a:gd name="T55" fmla="*/ 10 h 321"/>
                  <a:gd name="T56" fmla="*/ 2 w 330"/>
                  <a:gd name="T57" fmla="*/ 10 h 321"/>
                  <a:gd name="T58" fmla="*/ 1 w 330"/>
                  <a:gd name="T59" fmla="*/ 9 h 321"/>
                  <a:gd name="T60" fmla="*/ 1 w 330"/>
                  <a:gd name="T61" fmla="*/ 8 h 321"/>
                  <a:gd name="T62" fmla="*/ 0 w 330"/>
                  <a:gd name="T63" fmla="*/ 7 h 321"/>
                  <a:gd name="T64" fmla="*/ 0 w 330"/>
                  <a:gd name="T65" fmla="*/ 5 h 321"/>
                  <a:gd name="T66" fmla="*/ 0 w 330"/>
                  <a:gd name="T67" fmla="*/ 4 h 321"/>
                  <a:gd name="T68" fmla="*/ 1 w 330"/>
                  <a:gd name="T69" fmla="*/ 3 h 321"/>
                  <a:gd name="T70" fmla="*/ 1 w 330"/>
                  <a:gd name="T71" fmla="*/ 2 h 321"/>
                  <a:gd name="T72" fmla="*/ 2 w 330"/>
                  <a:gd name="T73" fmla="*/ 2 h 321"/>
                  <a:gd name="T74" fmla="*/ 3 w 330"/>
                  <a:gd name="T75" fmla="*/ 2 h 321"/>
                  <a:gd name="T76" fmla="*/ 3 w 330"/>
                  <a:gd name="T77" fmla="*/ 2 h 321"/>
                  <a:gd name="T78" fmla="*/ 4 w 330"/>
                  <a:gd name="T79" fmla="*/ 3 h 321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330"/>
                  <a:gd name="T121" fmla="*/ 0 h 321"/>
                  <a:gd name="T122" fmla="*/ 330 w 330"/>
                  <a:gd name="T123" fmla="*/ 321 h 321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330" h="321">
                    <a:moveTo>
                      <a:pt x="268" y="58"/>
                    </a:moveTo>
                    <a:lnTo>
                      <a:pt x="207" y="0"/>
                    </a:lnTo>
                    <a:lnTo>
                      <a:pt x="186" y="6"/>
                    </a:lnTo>
                    <a:lnTo>
                      <a:pt x="166" y="6"/>
                    </a:lnTo>
                    <a:lnTo>
                      <a:pt x="144" y="0"/>
                    </a:lnTo>
                    <a:lnTo>
                      <a:pt x="123" y="0"/>
                    </a:lnTo>
                    <a:lnTo>
                      <a:pt x="103" y="6"/>
                    </a:lnTo>
                    <a:lnTo>
                      <a:pt x="82" y="12"/>
                    </a:lnTo>
                    <a:lnTo>
                      <a:pt x="62" y="19"/>
                    </a:lnTo>
                    <a:lnTo>
                      <a:pt x="41" y="32"/>
                    </a:lnTo>
                    <a:lnTo>
                      <a:pt x="34" y="50"/>
                    </a:lnTo>
                    <a:lnTo>
                      <a:pt x="13" y="64"/>
                    </a:lnTo>
                    <a:lnTo>
                      <a:pt x="13" y="83"/>
                    </a:lnTo>
                    <a:lnTo>
                      <a:pt x="6" y="103"/>
                    </a:lnTo>
                    <a:lnTo>
                      <a:pt x="0" y="121"/>
                    </a:lnTo>
                    <a:lnTo>
                      <a:pt x="0" y="141"/>
                    </a:lnTo>
                    <a:lnTo>
                      <a:pt x="0" y="161"/>
                    </a:lnTo>
                    <a:lnTo>
                      <a:pt x="0" y="179"/>
                    </a:lnTo>
                    <a:lnTo>
                      <a:pt x="0" y="199"/>
                    </a:lnTo>
                    <a:lnTo>
                      <a:pt x="0" y="218"/>
                    </a:lnTo>
                    <a:lnTo>
                      <a:pt x="6" y="238"/>
                    </a:lnTo>
                    <a:lnTo>
                      <a:pt x="28" y="244"/>
                    </a:lnTo>
                    <a:lnTo>
                      <a:pt x="34" y="263"/>
                    </a:lnTo>
                    <a:lnTo>
                      <a:pt x="56" y="283"/>
                    </a:lnTo>
                    <a:lnTo>
                      <a:pt x="69" y="301"/>
                    </a:lnTo>
                    <a:lnTo>
                      <a:pt x="97" y="315"/>
                    </a:lnTo>
                    <a:lnTo>
                      <a:pt x="117" y="315"/>
                    </a:lnTo>
                    <a:lnTo>
                      <a:pt x="138" y="321"/>
                    </a:lnTo>
                    <a:lnTo>
                      <a:pt x="158" y="315"/>
                    </a:lnTo>
                    <a:lnTo>
                      <a:pt x="179" y="301"/>
                    </a:lnTo>
                    <a:lnTo>
                      <a:pt x="199" y="295"/>
                    </a:lnTo>
                    <a:lnTo>
                      <a:pt x="220" y="283"/>
                    </a:lnTo>
                    <a:lnTo>
                      <a:pt x="241" y="283"/>
                    </a:lnTo>
                    <a:lnTo>
                      <a:pt x="261" y="270"/>
                    </a:lnTo>
                    <a:lnTo>
                      <a:pt x="282" y="263"/>
                    </a:lnTo>
                    <a:lnTo>
                      <a:pt x="302" y="250"/>
                    </a:lnTo>
                    <a:lnTo>
                      <a:pt x="309" y="230"/>
                    </a:lnTo>
                    <a:lnTo>
                      <a:pt x="324" y="206"/>
                    </a:lnTo>
                    <a:lnTo>
                      <a:pt x="330" y="186"/>
                    </a:lnTo>
                    <a:lnTo>
                      <a:pt x="330" y="167"/>
                    </a:lnTo>
                    <a:lnTo>
                      <a:pt x="317" y="147"/>
                    </a:lnTo>
                    <a:lnTo>
                      <a:pt x="309" y="129"/>
                    </a:lnTo>
                    <a:lnTo>
                      <a:pt x="302" y="109"/>
                    </a:lnTo>
                    <a:lnTo>
                      <a:pt x="296" y="90"/>
                    </a:lnTo>
                    <a:lnTo>
                      <a:pt x="276" y="103"/>
                    </a:lnTo>
                    <a:lnTo>
                      <a:pt x="268" y="121"/>
                    </a:lnTo>
                    <a:lnTo>
                      <a:pt x="282" y="147"/>
                    </a:lnTo>
                    <a:lnTo>
                      <a:pt x="289" y="167"/>
                    </a:lnTo>
                    <a:lnTo>
                      <a:pt x="289" y="186"/>
                    </a:lnTo>
                    <a:lnTo>
                      <a:pt x="289" y="206"/>
                    </a:lnTo>
                    <a:lnTo>
                      <a:pt x="276" y="224"/>
                    </a:lnTo>
                    <a:lnTo>
                      <a:pt x="255" y="238"/>
                    </a:lnTo>
                    <a:lnTo>
                      <a:pt x="233" y="250"/>
                    </a:lnTo>
                    <a:lnTo>
                      <a:pt x="213" y="256"/>
                    </a:lnTo>
                    <a:lnTo>
                      <a:pt x="192" y="256"/>
                    </a:lnTo>
                    <a:lnTo>
                      <a:pt x="172" y="263"/>
                    </a:lnTo>
                    <a:lnTo>
                      <a:pt x="151" y="270"/>
                    </a:lnTo>
                    <a:lnTo>
                      <a:pt x="131" y="270"/>
                    </a:lnTo>
                    <a:lnTo>
                      <a:pt x="110" y="263"/>
                    </a:lnTo>
                    <a:lnTo>
                      <a:pt x="97" y="244"/>
                    </a:lnTo>
                    <a:lnTo>
                      <a:pt x="75" y="230"/>
                    </a:lnTo>
                    <a:lnTo>
                      <a:pt x="48" y="218"/>
                    </a:lnTo>
                    <a:lnTo>
                      <a:pt x="48" y="199"/>
                    </a:lnTo>
                    <a:lnTo>
                      <a:pt x="41" y="179"/>
                    </a:lnTo>
                    <a:lnTo>
                      <a:pt x="28" y="161"/>
                    </a:lnTo>
                    <a:lnTo>
                      <a:pt x="28" y="141"/>
                    </a:lnTo>
                    <a:lnTo>
                      <a:pt x="28" y="121"/>
                    </a:lnTo>
                    <a:lnTo>
                      <a:pt x="28" y="103"/>
                    </a:lnTo>
                    <a:lnTo>
                      <a:pt x="48" y="90"/>
                    </a:lnTo>
                    <a:lnTo>
                      <a:pt x="69" y="76"/>
                    </a:lnTo>
                    <a:lnTo>
                      <a:pt x="82" y="58"/>
                    </a:lnTo>
                    <a:lnTo>
                      <a:pt x="103" y="58"/>
                    </a:lnTo>
                    <a:lnTo>
                      <a:pt x="123" y="44"/>
                    </a:lnTo>
                    <a:lnTo>
                      <a:pt x="144" y="44"/>
                    </a:lnTo>
                    <a:lnTo>
                      <a:pt x="166" y="44"/>
                    </a:lnTo>
                    <a:lnTo>
                      <a:pt x="186" y="44"/>
                    </a:lnTo>
                    <a:lnTo>
                      <a:pt x="207" y="44"/>
                    </a:lnTo>
                    <a:lnTo>
                      <a:pt x="227" y="58"/>
                    </a:lnTo>
                    <a:lnTo>
                      <a:pt x="248" y="70"/>
                    </a:lnTo>
                    <a:lnTo>
                      <a:pt x="268" y="76"/>
                    </a:lnTo>
                    <a:lnTo>
                      <a:pt x="268" y="5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BA49784-ED44-4953-A695-E8853874578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3F124B3-8A86-4186-9BF9-B662C1C4FDED}" type="slidenum">
              <a:rPr lang="en-US" sz="800"/>
              <a:pPr algn="r"/>
              <a:t>20</a:t>
            </a:fld>
            <a:endParaRPr lang="en-US" sz="800"/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560388" y="12811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Destroy NOx from </a:t>
            </a:r>
            <a:r>
              <a:rPr lang="en-US" sz="2000" u="sng"/>
              <a:t>main burner</a:t>
            </a:r>
            <a:r>
              <a:rPr lang="en-US" sz="2000"/>
              <a:t> and</a:t>
            </a:r>
            <a:br>
              <a:rPr lang="en-US" sz="2000"/>
            </a:br>
            <a:r>
              <a:rPr lang="en-US" sz="2000"/>
              <a:t>minimize fuel NOx formation by</a:t>
            </a:r>
            <a:br>
              <a:rPr lang="en-US" sz="2000"/>
            </a:br>
            <a:r>
              <a:rPr lang="en-US" sz="2000"/>
              <a:t>local reducing atmosphere and</a:t>
            </a:r>
            <a:br>
              <a:rPr lang="en-US" sz="2000"/>
            </a:br>
            <a:r>
              <a:rPr lang="en-US" sz="2000"/>
              <a:t>hot spot in </a:t>
            </a:r>
            <a:r>
              <a:rPr lang="en-US" sz="2000" u="sng"/>
              <a:t>calciner</a:t>
            </a:r>
            <a:br>
              <a:rPr lang="en-US" sz="2000" u="sng"/>
            </a:br>
            <a:endParaRPr lang="en-US" sz="2000" u="sng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Low NOx calciner / MSC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Fuel mix optimization</a:t>
            </a:r>
          </a:p>
          <a:p>
            <a:pPr marL="798513" lvl="2" indent="-225425" eaLnBrk="0" hangingPunct="0">
              <a:lnSpc>
                <a:spcPct val="90000"/>
              </a:lnSpc>
              <a:spcAft>
                <a:spcPct val="20000"/>
              </a:spcAft>
              <a:buClr>
                <a:schemeClr val="accent1"/>
              </a:buClr>
              <a:buFontTx/>
              <a:buChar char="•"/>
            </a:pPr>
            <a:r>
              <a:rPr lang="en-US"/>
              <a:t>Fuel with high volatile content*</a:t>
            </a:r>
          </a:p>
          <a:p>
            <a:pPr marL="798513" lvl="2" indent="-225425" eaLnBrk="0" hangingPunct="0">
              <a:lnSpc>
                <a:spcPct val="90000"/>
              </a:lnSpc>
              <a:spcAft>
                <a:spcPct val="20000"/>
              </a:spcAft>
              <a:buClr>
                <a:schemeClr val="accent1"/>
              </a:buClr>
              <a:buFontTx/>
              <a:buChar char="•"/>
            </a:pPr>
            <a:r>
              <a:rPr lang="en-US"/>
              <a:t>Lump fuel</a:t>
            </a:r>
            <a:br>
              <a:rPr lang="en-US"/>
            </a:br>
            <a:r>
              <a:rPr lang="en-US"/>
              <a:t>(small portion at kiln inlet)</a:t>
            </a:r>
          </a:p>
          <a:p>
            <a:pPr marL="798513" lvl="2" indent="-225425" eaLnBrk="0" hangingPunct="0">
              <a:lnSpc>
                <a:spcPct val="90000"/>
              </a:lnSpc>
              <a:spcAft>
                <a:spcPct val="20000"/>
              </a:spcAft>
              <a:buClr>
                <a:schemeClr val="accent1"/>
              </a:buClr>
              <a:buFont typeface="Arial" charset="0"/>
              <a:buNone/>
            </a:pPr>
            <a:r>
              <a:rPr lang="en-US"/>
              <a:t>+ Low nitrogen fuel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40966" name="Rectangle 2"/>
          <p:cNvSpPr>
            <a:spLocks noChangeArrowheads="1"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“High” temperature and low oxygen for low NOx in calciner</a:t>
            </a:r>
          </a:p>
        </p:txBody>
      </p:sp>
      <p:sp>
        <p:nvSpPr>
          <p:cNvPr id="40967" name="Line 4"/>
          <p:cNvSpPr>
            <a:spLocks noChangeShapeType="1"/>
          </p:cNvSpPr>
          <p:nvPr/>
        </p:nvSpPr>
        <p:spPr bwMode="auto">
          <a:xfrm>
            <a:off x="7924800" y="7015163"/>
            <a:ext cx="762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0968" name="Rectangle 5"/>
          <p:cNvSpPr>
            <a:spLocks noChangeArrowheads="1"/>
          </p:cNvSpPr>
          <p:nvPr/>
        </p:nvSpPr>
        <p:spPr bwMode="auto">
          <a:xfrm>
            <a:off x="1676400" y="3205163"/>
            <a:ext cx="381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spcBef>
                <a:spcPct val="20000"/>
              </a:spcBef>
            </a:pPr>
            <a:endParaRPr lang="en-US" sz="2200"/>
          </a:p>
        </p:txBody>
      </p:sp>
      <p:pic>
        <p:nvPicPr>
          <p:cNvPr id="2048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0" y="1282700"/>
            <a:ext cx="1855788" cy="24511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93788" y="3632200"/>
            <a:ext cx="8423275" cy="2817813"/>
            <a:chOff x="1064568" y="3657614"/>
            <a:chExt cx="8423301" cy="2817813"/>
          </a:xfrm>
        </p:grpSpPr>
        <p:grpSp>
          <p:nvGrpSpPr>
            <p:cNvPr id="40971" name="Group 8"/>
            <p:cNvGrpSpPr>
              <a:grpSpLocks/>
            </p:cNvGrpSpPr>
            <p:nvPr/>
          </p:nvGrpSpPr>
          <p:grpSpPr bwMode="auto">
            <a:xfrm>
              <a:off x="5471170" y="3657614"/>
              <a:ext cx="4016699" cy="2817813"/>
              <a:chOff x="3936" y="2563"/>
              <a:chExt cx="2102" cy="1411"/>
            </a:xfrm>
          </p:grpSpPr>
          <p:grpSp>
            <p:nvGrpSpPr>
              <p:cNvPr id="40972" name="Group 9"/>
              <p:cNvGrpSpPr>
                <a:grpSpLocks/>
              </p:cNvGrpSpPr>
              <p:nvPr/>
            </p:nvGrpSpPr>
            <p:grpSpPr bwMode="auto">
              <a:xfrm>
                <a:off x="3936" y="2674"/>
                <a:ext cx="1996" cy="1300"/>
                <a:chOff x="3936" y="2674"/>
                <a:chExt cx="1996" cy="1300"/>
              </a:xfrm>
            </p:grpSpPr>
            <p:pic>
              <p:nvPicPr>
                <p:cNvPr id="40973" name="Picture 10" descr="NOx volat2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b="12347"/>
                <a:stretch>
                  <a:fillRect/>
                </a:stretch>
              </p:blipFill>
              <p:spPr bwMode="auto">
                <a:xfrm>
                  <a:off x="3936" y="2674"/>
                  <a:ext cx="1996" cy="1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974" name="Oval 11"/>
                <p:cNvSpPr>
                  <a:spLocks noChangeArrowheads="1"/>
                </p:cNvSpPr>
                <p:nvPr/>
              </p:nvSpPr>
              <p:spPr bwMode="auto">
                <a:xfrm>
                  <a:off x="4355" y="2784"/>
                  <a:ext cx="531" cy="257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7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355" y="3107"/>
                  <a:ext cx="601" cy="229"/>
                </a:xfrm>
                <a:prstGeom prst="rect">
                  <a:avLst/>
                </a:prstGeom>
                <a:solidFill>
                  <a:schemeClr val="bg1">
                    <a:alpha val="59999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r>
                    <a:rPr lang="en-US" sz="1200" b="1">
                      <a:solidFill>
                        <a:srgbClr val="FF0000"/>
                      </a:solidFill>
                    </a:rPr>
                    <a:t>e.g. petcoke, </a:t>
                  </a:r>
                  <a:br>
                    <a:rPr lang="en-US" sz="1200" b="1">
                      <a:solidFill>
                        <a:srgbClr val="FF0000"/>
                      </a:solidFill>
                    </a:rPr>
                  </a:br>
                  <a:r>
                    <a:rPr lang="en-US" sz="1200" b="1">
                      <a:solidFill>
                        <a:srgbClr val="FF0000"/>
                      </a:solidFill>
                    </a:rPr>
                    <a:t>anthracite</a:t>
                  </a:r>
                  <a:endParaRPr lang="en-US" sz="1200" b="1"/>
                </a:p>
              </p:txBody>
            </p:sp>
            <p:sp>
              <p:nvSpPr>
                <p:cNvPr id="40976" name="Oval 13"/>
                <p:cNvSpPr>
                  <a:spLocks noChangeArrowheads="1"/>
                </p:cNvSpPr>
                <p:nvPr/>
              </p:nvSpPr>
              <p:spPr bwMode="auto">
                <a:xfrm>
                  <a:off x="5304" y="3351"/>
                  <a:ext cx="531" cy="256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097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352" y="2967"/>
                  <a:ext cx="456" cy="321"/>
                </a:xfrm>
                <a:prstGeom prst="rect">
                  <a:avLst/>
                </a:prstGeom>
                <a:solidFill>
                  <a:schemeClr val="bg1">
                    <a:alpha val="50195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r>
                    <a:rPr lang="en-US" sz="1200" b="1">
                      <a:solidFill>
                        <a:srgbClr val="FF0000"/>
                      </a:solidFill>
                    </a:rPr>
                    <a:t>e.g. plastics, </a:t>
                  </a:r>
                  <a:br>
                    <a:rPr lang="en-US" sz="1200" b="1">
                      <a:solidFill>
                        <a:srgbClr val="FF0000"/>
                      </a:solidFill>
                    </a:rPr>
                  </a:br>
                  <a:r>
                    <a:rPr lang="en-US" sz="1200" b="1">
                      <a:solidFill>
                        <a:srgbClr val="FF0000"/>
                      </a:solidFill>
                    </a:rPr>
                    <a:t>lignite</a:t>
                  </a:r>
                  <a:endParaRPr lang="en-US" sz="1200" b="1"/>
                </a:p>
              </p:txBody>
            </p:sp>
          </p:grpSp>
          <p:sp>
            <p:nvSpPr>
              <p:cNvPr id="40978" name="Text Box 15"/>
              <p:cNvSpPr txBox="1">
                <a:spLocks noChangeArrowheads="1"/>
              </p:cNvSpPr>
              <p:nvPr/>
            </p:nvSpPr>
            <p:spPr bwMode="auto">
              <a:xfrm rot="-5400000">
                <a:off x="5309" y="3114"/>
                <a:ext cx="1280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r>
                  <a:rPr lang="en-US" sz="800"/>
                  <a:t>Source:</a:t>
                </a:r>
                <a:br>
                  <a:rPr lang="en-US" sz="800"/>
                </a:br>
                <a:r>
                  <a:rPr lang="en-US" sz="800"/>
                  <a:t>Int. Cement Review, June 1997, p.65ff</a:t>
                </a:r>
              </a:p>
            </p:txBody>
          </p:sp>
        </p:grpSp>
        <p:sp>
          <p:nvSpPr>
            <p:cNvPr id="40979" name="Text Box 16"/>
            <p:cNvSpPr txBox="1">
              <a:spLocks noChangeArrowheads="1"/>
            </p:cNvSpPr>
            <p:nvPr/>
          </p:nvSpPr>
          <p:spPr bwMode="auto">
            <a:xfrm>
              <a:off x="1064568" y="5680089"/>
              <a:ext cx="4313251" cy="63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 algn="r"/>
              <a:r>
                <a:rPr lang="en-US" sz="1200"/>
                <a:t>*Reactive fuels (e.g. lignite) react so intensely at start of combustion that local reducing conditions occur</a:t>
              </a:r>
              <a:br>
                <a:rPr lang="en-US" sz="1200"/>
              </a:br>
              <a:r>
                <a:rPr lang="en-US" sz="1200"/>
                <a:t>(+ increased Temp.)</a:t>
              </a:r>
            </a:p>
          </p:txBody>
        </p:sp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C292D0F-4023-48B1-8523-DD0A925AECC1}" type="slidenum">
              <a:rPr lang="en-US" sz="800"/>
              <a:pPr algn="r"/>
              <a:t>21</a:t>
            </a:fld>
            <a:endParaRPr lang="en-US" sz="800"/>
          </a:p>
        </p:txBody>
      </p:sp>
      <p:sp>
        <p:nvSpPr>
          <p:cNvPr id="41989" name="Rectangle 2"/>
          <p:cNvSpPr>
            <a:spLocks noChangeArrowheads="1"/>
          </p:cNvSpPr>
          <p:nvPr/>
        </p:nvSpPr>
        <p:spPr bwMode="auto">
          <a:xfrm>
            <a:off x="560388" y="12668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Main reaction: NO reduction with </a:t>
            </a:r>
            <a:r>
              <a:rPr lang="en-US">
                <a:solidFill>
                  <a:srgbClr val="006982"/>
                </a:solidFill>
              </a:rPr>
              <a:t>CHx radicals</a:t>
            </a:r>
            <a:r>
              <a:rPr lang="en-US">
                <a:solidFill>
                  <a:srgbClr val="0B50B5"/>
                </a:solidFill>
              </a:rPr>
              <a:t> </a:t>
            </a:r>
            <a:r>
              <a:rPr lang="en-US"/>
              <a:t>arisen from fuel hydrocarbons during combustion (at high temperatures)</a:t>
            </a:r>
          </a:p>
        </p:txBody>
      </p:sp>
      <p:sp>
        <p:nvSpPr>
          <p:cNvPr id="41990" name="Rectangle 3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NOx destruction by hydrocarbon radicals in calciner</a:t>
            </a:r>
          </a:p>
        </p:txBody>
      </p:sp>
      <p:sp>
        <p:nvSpPr>
          <p:cNvPr id="349188" name="Rectangle 4"/>
          <p:cNvSpPr>
            <a:spLocks noChangeArrowheads="1"/>
          </p:cNvSpPr>
          <p:nvPr/>
        </p:nvSpPr>
        <p:spPr bwMode="auto">
          <a:xfrm>
            <a:off x="1063625" y="2276475"/>
            <a:ext cx="3803650" cy="35274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marL="290513" indent="-290513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Tx/>
              <a:buChar char="•"/>
            </a:pPr>
            <a:r>
              <a:rPr lang="en-US" sz="1600">
                <a:solidFill>
                  <a:schemeClr val="tx2"/>
                </a:solidFill>
              </a:rPr>
              <a:t>Reduction of NO by the reaction with NHx radicals (analogous to SNCR mechanism) or other intermediate compounds such as HCN</a:t>
            </a:r>
          </a:p>
          <a:p>
            <a:pPr marL="290513" indent="-290513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Tx/>
              <a:buChar char="•"/>
            </a:pPr>
            <a:r>
              <a:rPr lang="en-US" sz="1600">
                <a:solidFill>
                  <a:schemeClr val="tx2"/>
                </a:solidFill>
              </a:rPr>
              <a:t>Additional reduction of NO: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heterogeneous at the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fuel-coke surface</a:t>
            </a:r>
          </a:p>
          <a:p>
            <a:pPr marL="290513" indent="-290513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Tx/>
              <a:buChar char="•"/>
            </a:pPr>
            <a:r>
              <a:rPr lang="en-US" sz="1600">
                <a:solidFill>
                  <a:schemeClr val="tx2"/>
                </a:solidFill>
              </a:rPr>
              <a:t>Minor role: NO reduction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by CO or H2 catalyzed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by meal (Fe, CaO)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NO + CO </a:t>
            </a:r>
            <a:r>
              <a:rPr lang="en-US" sz="1600">
                <a:solidFill>
                  <a:schemeClr val="tx2"/>
                </a:solidFill>
                <a:sym typeface="Wingdings" pitchFamily="2" charset="2"/>
              </a:rPr>
              <a:t> N2 + CO2</a:t>
            </a:r>
            <a:br>
              <a:rPr lang="en-US" sz="1600">
                <a:solidFill>
                  <a:schemeClr val="tx2"/>
                </a:solidFill>
                <a:sym typeface="Wingdings" pitchFamily="2" charset="2"/>
              </a:rPr>
            </a:br>
            <a:r>
              <a:rPr lang="en-US" sz="1600">
                <a:solidFill>
                  <a:schemeClr val="tx2"/>
                </a:solidFill>
                <a:sym typeface="Wingdings" pitchFamily="2" charset="2"/>
              </a:rPr>
              <a:t>H2 + NO  N2/NH3 + H2O</a:t>
            </a:r>
            <a:endParaRPr lang="en-US" sz="1600">
              <a:solidFill>
                <a:schemeClr val="tx2"/>
              </a:solidFill>
            </a:endParaRPr>
          </a:p>
        </p:txBody>
      </p:sp>
      <p:pic>
        <p:nvPicPr>
          <p:cNvPr id="41992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1563" y="2012950"/>
            <a:ext cx="4679950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A2CAE0E-BDC2-46DC-B61C-C149A1320A37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43013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200" b="1"/>
              <a:t>Hot spot to be below thermal NOx formation temperature </a:t>
            </a:r>
          </a:p>
        </p:txBody>
      </p:sp>
      <p:sp>
        <p:nvSpPr>
          <p:cNvPr id="43014" name="Rectangle 3"/>
          <p:cNvSpPr>
            <a:spLocks noChangeArrowheads="1"/>
          </p:cNvSpPr>
          <p:nvPr/>
        </p:nvSpPr>
        <p:spPr bwMode="auto">
          <a:xfrm>
            <a:off x="560388" y="1300163"/>
            <a:ext cx="8196262" cy="222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b="1"/>
              <a:t>High temperature (hot spot)</a:t>
            </a:r>
            <a:br>
              <a:rPr lang="en-US" b="1"/>
            </a:br>
            <a:r>
              <a:rPr lang="en-US"/>
              <a:t>for an increased radical pool and higher NO reduction rates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>…but below (dominant) thermal NOx temperature range</a:t>
            </a:r>
            <a:br>
              <a:rPr lang="en-US"/>
            </a:br>
            <a:r>
              <a:rPr lang="en-US" sz="1400"/>
              <a:t>&gt; other restrictions regarding hot spot (refractory, build-ups) probably decisive</a:t>
            </a:r>
            <a:br>
              <a:rPr lang="en-US" sz="1400"/>
            </a:br>
            <a:r>
              <a:rPr lang="en-US" sz="1400"/>
              <a:t/>
            </a:r>
            <a:br>
              <a:rPr lang="en-US" sz="1400"/>
            </a:br>
            <a:r>
              <a:rPr lang="en-US" sz="1400"/>
              <a:t>…</a:t>
            </a:r>
            <a:r>
              <a:rPr lang="en-US"/>
              <a:t>typical hotspot temperature in ILC ~ 1000-1200°C</a:t>
            </a:r>
            <a:br>
              <a:rPr lang="en-US"/>
            </a:br>
            <a:r>
              <a:rPr lang="en-US" sz="1400"/>
              <a:t>&gt; flame temperatures in PCC higher (very low </a:t>
            </a:r>
            <a:r>
              <a:rPr lang="en-US" sz="1400">
                <a:latin typeface="Symbol" pitchFamily="18" charset="2"/>
              </a:rPr>
              <a:t>l</a:t>
            </a:r>
            <a:r>
              <a:rPr lang="en-US" sz="1400"/>
              <a:t>)</a:t>
            </a:r>
          </a:p>
        </p:txBody>
      </p:sp>
      <p:sp>
        <p:nvSpPr>
          <p:cNvPr id="121889" name="Rectangle 33"/>
          <p:cNvSpPr>
            <a:spLocks noChangeArrowheads="1"/>
          </p:cNvSpPr>
          <p:nvPr/>
        </p:nvSpPr>
        <p:spPr bwMode="auto">
          <a:xfrm>
            <a:off x="560388" y="3822700"/>
            <a:ext cx="7908925" cy="237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b="1"/>
              <a:t>Low oxygen zone (local reducing condition)</a:t>
            </a:r>
            <a:br>
              <a:rPr lang="en-US" b="1"/>
            </a:br>
            <a:r>
              <a:rPr lang="en-US"/>
              <a:t>to prevent oxidation of intermediate compounds (the NOx re-formation), the fuel NOx formation and the hydrocarbon combustion</a:t>
            </a:r>
            <a:r>
              <a:rPr lang="en-US" sz="2000"/>
              <a:t/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>… </a:t>
            </a:r>
            <a:r>
              <a:rPr lang="en-US"/>
              <a:t>and for NO reduction by CO (catalyzed)</a:t>
            </a:r>
            <a:r>
              <a:rPr lang="en-US" sz="2000"/>
              <a:t/>
            </a:r>
            <a:br>
              <a:rPr lang="en-US" sz="2000"/>
            </a:br>
            <a:r>
              <a:rPr lang="en-US" sz="1600"/>
              <a:t>&gt; not main mechanism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CA4B72F-085E-4CC0-96F7-B055A9D99FBB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44037" name="Rectangle 2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 eaLnBrk="0" hangingPunct="0">
              <a:buClr>
                <a:schemeClr val="accent1"/>
              </a:buClr>
              <a:buFont typeface="Wingdings 2" pitchFamily="18" charset="2"/>
              <a:buChar char="u"/>
            </a:pPr>
            <a:r>
              <a:rPr lang="en-US" sz="2000"/>
              <a:t>Mealsplit:</a:t>
            </a:r>
          </a:p>
          <a:p>
            <a:pPr marL="457200" indent="-457200" eaLnBrk="0" hangingPunct="0">
              <a:buClr>
                <a:schemeClr val="accent1"/>
              </a:buClr>
              <a:buFont typeface="Times" pitchFamily="18" charset="0"/>
              <a:buNone/>
            </a:pPr>
            <a:r>
              <a:rPr lang="en-US" sz="2000" b="1"/>
              <a:t>	control of hot spot</a:t>
            </a:r>
            <a:br>
              <a:rPr lang="en-US" sz="2000" b="1"/>
            </a:br>
            <a:endParaRPr lang="en-US" sz="1600">
              <a:sym typeface="Wingdings" pitchFamily="2" charset="2"/>
            </a:endParaRPr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v"/>
            </a:pPr>
            <a:r>
              <a:rPr lang="en-US" sz="2000"/>
              <a:t>Air split or main fuel bellow</a:t>
            </a:r>
            <a:br>
              <a:rPr lang="en-US" sz="2000"/>
            </a:br>
            <a:r>
              <a:rPr lang="en-US" sz="2000"/>
              <a:t>tertiary air connection:	</a:t>
            </a:r>
          </a:p>
          <a:p>
            <a:pPr marL="457200" indent="-457200" eaLnBrk="0" hangingPunct="0">
              <a:buClr>
                <a:schemeClr val="accent1"/>
              </a:buClr>
              <a:buFont typeface="Times" pitchFamily="18" charset="0"/>
              <a:buNone/>
            </a:pPr>
            <a:r>
              <a:rPr lang="en-US" sz="2000"/>
              <a:t>	</a:t>
            </a:r>
            <a:r>
              <a:rPr lang="en-US" sz="2000" b="1"/>
              <a:t>reducing conditions</a:t>
            </a:r>
            <a:endParaRPr lang="en-US" sz="2000"/>
          </a:p>
          <a:p>
            <a:pPr marL="457200" indent="-457200" eaLnBrk="0" hangingPunct="0"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None/>
            </a:pPr>
            <a:endParaRPr lang="en-US" sz="1600"/>
          </a:p>
          <a:p>
            <a:pPr marL="457200" indent="-457200" eaLnBrk="0" hangingPunct="0">
              <a:buClr>
                <a:schemeClr val="accent1"/>
              </a:buClr>
              <a:buFont typeface="Wingdings 2" pitchFamily="18" charset="2"/>
              <a:buChar char="w"/>
            </a:pPr>
            <a:r>
              <a:rPr lang="en-US" sz="2000"/>
              <a:t>“MSC”/Staged fuel:</a:t>
            </a:r>
            <a:br>
              <a:rPr lang="en-US" sz="2000"/>
            </a:br>
            <a:r>
              <a:rPr lang="en-US" sz="2000"/>
              <a:t>Additional “LowNOx burner”</a:t>
            </a:r>
            <a:br>
              <a:rPr lang="en-US" sz="2000"/>
            </a:br>
            <a:r>
              <a:rPr lang="en-US" sz="2000"/>
              <a:t>or (lumpy) AFR</a:t>
            </a:r>
            <a:br>
              <a:rPr lang="en-US" sz="2000"/>
            </a:br>
            <a:r>
              <a:rPr lang="en-US" sz="2000"/>
              <a:t>! Build-ups</a:t>
            </a:r>
          </a:p>
        </p:txBody>
      </p:sp>
      <p:sp>
        <p:nvSpPr>
          <p:cNvPr id="44038" name="Rectangle 3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Hot spot and Reducing Conditions are the two features to operate a calciner as a “Low NOx Calciner”</a:t>
            </a:r>
          </a:p>
        </p:txBody>
      </p:sp>
      <p:grpSp>
        <p:nvGrpSpPr>
          <p:cNvPr id="22532" name="Group 5"/>
          <p:cNvGrpSpPr>
            <a:grpSpLocks/>
          </p:cNvGrpSpPr>
          <p:nvPr/>
        </p:nvGrpSpPr>
        <p:grpSpPr bwMode="auto">
          <a:xfrm>
            <a:off x="5991529" y="1295394"/>
            <a:ext cx="2778376" cy="4725246"/>
            <a:chOff x="4253" y="743"/>
            <a:chExt cx="1835" cy="30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534" name="Picture 6" descr="kp2"/>
            <p:cNvPicPr>
              <a:picLocks noChangeAspect="1" noChangeArrowheads="1"/>
            </p:cNvPicPr>
            <p:nvPr/>
          </p:nvPicPr>
          <p:blipFill>
            <a:blip r:embed="rId2">
              <a:extLst/>
            </a:blip>
            <a:srcRect/>
            <a:stretch>
              <a:fillRect/>
            </a:stretch>
          </p:blipFill>
          <p:spPr bwMode="auto">
            <a:xfrm>
              <a:off x="4253" y="743"/>
              <a:ext cx="1808" cy="3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22535" name="Oval 7" descr="5%"/>
            <p:cNvSpPr>
              <a:spLocks noChangeArrowheads="1"/>
            </p:cNvSpPr>
            <p:nvPr/>
          </p:nvSpPr>
          <p:spPr bwMode="auto">
            <a:xfrm>
              <a:off x="4804" y="2864"/>
              <a:ext cx="419" cy="3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36" name="Line 8"/>
            <p:cNvSpPr>
              <a:spLocks noChangeShapeType="1"/>
            </p:cNvSpPr>
            <p:nvPr/>
          </p:nvSpPr>
          <p:spPr bwMode="auto">
            <a:xfrm flipH="1">
              <a:off x="5223" y="2333"/>
              <a:ext cx="25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>
              <a:off x="4846" y="3173"/>
              <a:ext cx="25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38" name="Text Box 10" descr="5%"/>
            <p:cNvSpPr txBox="1">
              <a:spLocks noChangeArrowheads="1"/>
            </p:cNvSpPr>
            <p:nvPr/>
          </p:nvSpPr>
          <p:spPr bwMode="auto">
            <a:xfrm>
              <a:off x="5266" y="2113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200">
                  <a:solidFill>
                    <a:schemeClr val="accent2"/>
                  </a:solidFill>
                  <a:cs typeface="+mn-cs"/>
                  <a:sym typeface="Symbol" pitchFamily="18" charset="2"/>
                </a:rPr>
                <a:t> &gt;1</a:t>
              </a:r>
              <a:endParaRPr lang="en-US" sz="120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22539" name="Text Box 11" descr="5%"/>
            <p:cNvSpPr txBox="1">
              <a:spLocks noChangeArrowheads="1"/>
            </p:cNvSpPr>
            <p:nvPr/>
          </p:nvSpPr>
          <p:spPr bwMode="auto">
            <a:xfrm>
              <a:off x="5014" y="2599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200">
                  <a:solidFill>
                    <a:schemeClr val="accent2"/>
                  </a:solidFill>
                  <a:cs typeface="+mn-cs"/>
                  <a:sym typeface="Symbol" pitchFamily="18" charset="2"/>
                </a:rPr>
                <a:t> &lt;1</a:t>
              </a:r>
              <a:endParaRPr lang="en-US" sz="120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22540" name="Text Box 12" descr="5%"/>
            <p:cNvSpPr txBox="1">
              <a:spLocks noChangeArrowheads="1"/>
            </p:cNvSpPr>
            <p:nvPr/>
          </p:nvSpPr>
          <p:spPr bwMode="auto">
            <a:xfrm>
              <a:off x="5098" y="3438"/>
              <a:ext cx="305" cy="17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200">
                  <a:solidFill>
                    <a:schemeClr val="accent2"/>
                  </a:solidFill>
                  <a:cs typeface="+mn-cs"/>
                  <a:sym typeface="Symbol" pitchFamily="18" charset="2"/>
                </a:rPr>
                <a:t> &gt;1</a:t>
              </a:r>
              <a:endParaRPr lang="en-US" sz="120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123917" name="Rectangle 13"/>
            <p:cNvSpPr>
              <a:spLocks noChangeArrowheads="1"/>
            </p:cNvSpPr>
            <p:nvPr/>
          </p:nvSpPr>
          <p:spPr bwMode="auto">
            <a:xfrm rot="16190907">
              <a:off x="4893" y="3440"/>
              <a:ext cx="25" cy="121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50000">
                  <a:srgbClr val="663300"/>
                </a:gs>
                <a:gs pos="100000">
                  <a:schemeClr val="tx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542" name="Oval 14"/>
            <p:cNvSpPr>
              <a:spLocks noChangeArrowheads="1"/>
            </p:cNvSpPr>
            <p:nvPr/>
          </p:nvSpPr>
          <p:spPr bwMode="auto">
            <a:xfrm rot="-5409093">
              <a:off x="5013" y="3440"/>
              <a:ext cx="26" cy="120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50000">
                  <a:srgbClr val="FFFF66"/>
                </a:gs>
                <a:gs pos="100000">
                  <a:srgbClr val="FFCC00"/>
                </a:gs>
              </a:gsLst>
              <a:lin ang="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43" name="Oval 15"/>
            <p:cNvSpPr>
              <a:spLocks noChangeArrowheads="1"/>
            </p:cNvSpPr>
            <p:nvPr/>
          </p:nvSpPr>
          <p:spPr bwMode="auto">
            <a:xfrm rot="-5409093">
              <a:off x="4989" y="3450"/>
              <a:ext cx="51" cy="99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FF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44" name="Oval 16"/>
            <p:cNvSpPr>
              <a:spLocks noChangeArrowheads="1"/>
            </p:cNvSpPr>
            <p:nvPr/>
          </p:nvSpPr>
          <p:spPr bwMode="auto">
            <a:xfrm rot="-5409093">
              <a:off x="4979" y="3461"/>
              <a:ext cx="51" cy="78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FF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45" name="Oval 17"/>
            <p:cNvSpPr>
              <a:spLocks noChangeArrowheads="1"/>
            </p:cNvSpPr>
            <p:nvPr/>
          </p:nvSpPr>
          <p:spPr bwMode="auto">
            <a:xfrm rot="-5409093">
              <a:off x="4968" y="3471"/>
              <a:ext cx="51" cy="57"/>
            </a:xfrm>
            <a:prstGeom prst="ellipse">
              <a:avLst/>
            </a:prstGeom>
            <a:gradFill rotWithShape="0">
              <a:gsLst>
                <a:gs pos="0">
                  <a:srgbClr val="FF0000"/>
                </a:gs>
                <a:gs pos="50000">
                  <a:srgbClr val="FFFF00"/>
                </a:gs>
                <a:gs pos="100000">
                  <a:srgbClr val="FF0000"/>
                </a:gs>
              </a:gsLst>
              <a:lin ang="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46" name="Oval 18"/>
            <p:cNvSpPr>
              <a:spLocks noChangeArrowheads="1"/>
            </p:cNvSpPr>
            <p:nvPr/>
          </p:nvSpPr>
          <p:spPr bwMode="auto">
            <a:xfrm rot="-5409093">
              <a:off x="4970" y="3482"/>
              <a:ext cx="26" cy="36"/>
            </a:xfrm>
            <a:prstGeom prst="ellipse">
              <a:avLst/>
            </a:prstGeom>
            <a:gradFill rotWithShape="0">
              <a:gsLst>
                <a:gs pos="0">
                  <a:srgbClr val="FFCC00"/>
                </a:gs>
                <a:gs pos="50000">
                  <a:srgbClr val="FFFF66"/>
                </a:gs>
                <a:gs pos="100000">
                  <a:srgbClr val="FFCC00"/>
                </a:gs>
              </a:gsLst>
              <a:lin ang="0" scaled="1"/>
            </a:gradFill>
            <a:ln w="9525">
              <a:solidFill>
                <a:srgbClr val="FFFF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grpSp>
          <p:nvGrpSpPr>
            <p:cNvPr id="22547" name="Group 19"/>
            <p:cNvGrpSpPr>
              <a:grpSpLocks/>
            </p:cNvGrpSpPr>
            <p:nvPr/>
          </p:nvGrpSpPr>
          <p:grpSpPr bwMode="auto">
            <a:xfrm>
              <a:off x="4847" y="3472"/>
              <a:ext cx="227" cy="49"/>
              <a:chOff x="3923" y="3065"/>
              <a:chExt cx="260" cy="53"/>
            </a:xfrm>
          </p:grpSpPr>
          <p:sp>
            <p:nvSpPr>
              <p:cNvPr id="123924" name="Rectangle 20"/>
              <p:cNvSpPr>
                <a:spLocks noChangeArrowheads="1"/>
              </p:cNvSpPr>
              <p:nvPr/>
            </p:nvSpPr>
            <p:spPr bwMode="auto">
              <a:xfrm rot="16190907">
                <a:off x="3975" y="3027"/>
                <a:ext cx="26" cy="132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6633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2567" name="Oval 21"/>
              <p:cNvSpPr>
                <a:spLocks noChangeArrowheads="1"/>
              </p:cNvSpPr>
              <p:nvPr/>
            </p:nvSpPr>
            <p:spPr bwMode="auto">
              <a:xfrm rot="-5409093">
                <a:off x="4104" y="3027"/>
                <a:ext cx="27" cy="130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FF66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solidFill>
                  <a:srgbClr val="FFC000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8" name="Oval 22"/>
              <p:cNvSpPr>
                <a:spLocks noChangeArrowheads="1"/>
              </p:cNvSpPr>
              <p:nvPr/>
            </p:nvSpPr>
            <p:spPr bwMode="auto">
              <a:xfrm rot="-5409093">
                <a:off x="4079" y="3038"/>
                <a:ext cx="53" cy="107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9" name="Oval 23"/>
              <p:cNvSpPr>
                <a:spLocks noChangeArrowheads="1"/>
              </p:cNvSpPr>
              <p:nvPr/>
            </p:nvSpPr>
            <p:spPr bwMode="auto">
              <a:xfrm rot="-5409093">
                <a:off x="4069" y="3049"/>
                <a:ext cx="53" cy="85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70" name="Oval 24"/>
              <p:cNvSpPr>
                <a:spLocks noChangeArrowheads="1"/>
              </p:cNvSpPr>
              <p:nvPr/>
            </p:nvSpPr>
            <p:spPr bwMode="auto">
              <a:xfrm rot="-5409093">
                <a:off x="4056" y="3061"/>
                <a:ext cx="53" cy="61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71" name="Oval 25"/>
              <p:cNvSpPr>
                <a:spLocks noChangeArrowheads="1"/>
              </p:cNvSpPr>
              <p:nvPr/>
            </p:nvSpPr>
            <p:spPr bwMode="auto">
              <a:xfrm rot="-5409093">
                <a:off x="4058" y="3072"/>
                <a:ext cx="27" cy="39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FF66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  <p:grpSp>
          <p:nvGrpSpPr>
            <p:cNvPr id="22548" name="Group 26"/>
            <p:cNvGrpSpPr>
              <a:grpSpLocks/>
            </p:cNvGrpSpPr>
            <p:nvPr/>
          </p:nvGrpSpPr>
          <p:grpSpPr bwMode="auto">
            <a:xfrm>
              <a:off x="4771" y="3073"/>
              <a:ext cx="228" cy="49"/>
              <a:chOff x="3923" y="3065"/>
              <a:chExt cx="260" cy="53"/>
            </a:xfrm>
          </p:grpSpPr>
          <p:sp>
            <p:nvSpPr>
              <p:cNvPr id="123931" name="Rectangle 27"/>
              <p:cNvSpPr>
                <a:spLocks noChangeArrowheads="1"/>
              </p:cNvSpPr>
              <p:nvPr/>
            </p:nvSpPr>
            <p:spPr bwMode="auto">
              <a:xfrm rot="16190907">
                <a:off x="3975" y="3027"/>
                <a:ext cx="26" cy="130"/>
              </a:xfrm>
              <a:prstGeom prst="rect">
                <a:avLst/>
              </a:prstGeom>
              <a:gradFill rotWithShape="0">
                <a:gsLst>
                  <a:gs pos="0">
                    <a:schemeClr val="tx1"/>
                  </a:gs>
                  <a:gs pos="50000">
                    <a:srgbClr val="663300"/>
                  </a:gs>
                  <a:gs pos="100000">
                    <a:schemeClr val="tx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2561" name="Oval 28"/>
              <p:cNvSpPr>
                <a:spLocks noChangeArrowheads="1"/>
              </p:cNvSpPr>
              <p:nvPr/>
            </p:nvSpPr>
            <p:spPr bwMode="auto">
              <a:xfrm rot="-5409093">
                <a:off x="4104" y="3027"/>
                <a:ext cx="27" cy="130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FF66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solidFill>
                  <a:srgbClr val="FF584C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2" name="Oval 29"/>
              <p:cNvSpPr>
                <a:spLocks noChangeArrowheads="1"/>
              </p:cNvSpPr>
              <p:nvPr/>
            </p:nvSpPr>
            <p:spPr bwMode="auto">
              <a:xfrm rot="-5409093">
                <a:off x="4079" y="3038"/>
                <a:ext cx="53" cy="107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rgbClr val="FF584C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3" name="Oval 30"/>
              <p:cNvSpPr>
                <a:spLocks noChangeArrowheads="1"/>
              </p:cNvSpPr>
              <p:nvPr/>
            </p:nvSpPr>
            <p:spPr bwMode="auto">
              <a:xfrm rot="-5409093">
                <a:off x="4069" y="3049"/>
                <a:ext cx="53" cy="85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4" name="Oval 31"/>
              <p:cNvSpPr>
                <a:spLocks noChangeArrowheads="1"/>
              </p:cNvSpPr>
              <p:nvPr/>
            </p:nvSpPr>
            <p:spPr bwMode="auto">
              <a:xfrm rot="-5409093">
                <a:off x="4056" y="3061"/>
                <a:ext cx="53" cy="61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50000">
                    <a:srgbClr val="FFFF00"/>
                  </a:gs>
                  <a:gs pos="100000">
                    <a:srgbClr val="FF0000"/>
                  </a:gs>
                </a:gsLst>
                <a:lin ang="0" scaled="1"/>
              </a:gradFill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  <p:sp>
            <p:nvSpPr>
              <p:cNvPr id="22565" name="Oval 32"/>
              <p:cNvSpPr>
                <a:spLocks noChangeArrowheads="1"/>
              </p:cNvSpPr>
              <p:nvPr/>
            </p:nvSpPr>
            <p:spPr bwMode="auto">
              <a:xfrm rot="-5409093">
                <a:off x="4058" y="3072"/>
                <a:ext cx="27" cy="39"/>
              </a:xfrm>
              <a:prstGeom prst="ellipse">
                <a:avLst/>
              </a:prstGeom>
              <a:gradFill rotWithShape="0">
                <a:gsLst>
                  <a:gs pos="0">
                    <a:srgbClr val="FFCC00"/>
                  </a:gs>
                  <a:gs pos="50000">
                    <a:srgbClr val="FFFF66"/>
                  </a:gs>
                  <a:gs pos="100000">
                    <a:srgbClr val="FFCC00"/>
                  </a:gs>
                </a:gsLst>
                <a:lin ang="0" scaled="1"/>
              </a:gradFill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cs typeface="+mn-cs"/>
                </a:endParaRPr>
              </a:p>
            </p:txBody>
          </p:sp>
        </p:grpSp>
        <p:sp>
          <p:nvSpPr>
            <p:cNvPr id="22549" name="Text Box 33" descr="5%"/>
            <p:cNvSpPr txBox="1">
              <a:spLocks noChangeArrowheads="1"/>
            </p:cNvSpPr>
            <p:nvPr/>
          </p:nvSpPr>
          <p:spPr bwMode="auto">
            <a:xfrm>
              <a:off x="4853" y="2883"/>
              <a:ext cx="385" cy="25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sz="1000" dirty="0">
                  <a:cs typeface="+mn-cs"/>
                </a:rPr>
                <a:t>1000-</a:t>
              </a:r>
            </a:p>
            <a:p>
              <a:pPr fontAlgn="auto">
                <a:spcAft>
                  <a:spcPts val="0"/>
                </a:spcAft>
                <a:defRPr/>
              </a:pPr>
              <a:r>
                <a:rPr lang="en-US" sz="1000" dirty="0">
                  <a:cs typeface="+mn-cs"/>
                </a:rPr>
                <a:t>1200°C</a:t>
              </a:r>
            </a:p>
          </p:txBody>
        </p:sp>
        <p:sp>
          <p:nvSpPr>
            <p:cNvPr id="22550" name="Text Box 34"/>
            <p:cNvSpPr txBox="1">
              <a:spLocks noChangeArrowheads="1"/>
            </p:cNvSpPr>
            <p:nvPr/>
          </p:nvSpPr>
          <p:spPr bwMode="auto">
            <a:xfrm>
              <a:off x="5372" y="743"/>
              <a:ext cx="684" cy="292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>
                  <a:cs typeface="+mn-cs"/>
                </a:rPr>
                <a:t>Example of a</a:t>
              </a:r>
              <a:br>
                <a:rPr lang="en-US" sz="800">
                  <a:cs typeface="+mn-cs"/>
                </a:rPr>
              </a:br>
              <a:r>
                <a:rPr lang="en-US" sz="800">
                  <a:cs typeface="+mn-cs"/>
                </a:rPr>
                <a:t>Low-NOx calciner:</a:t>
              </a:r>
              <a:br>
                <a:rPr lang="en-US" sz="800">
                  <a:cs typeface="+mn-cs"/>
                </a:rPr>
              </a:br>
              <a:r>
                <a:rPr lang="en-US" sz="800">
                  <a:cs typeface="+mn-cs"/>
                </a:rPr>
                <a:t>Prepol MSC</a:t>
              </a:r>
            </a:p>
          </p:txBody>
        </p:sp>
        <p:sp>
          <p:nvSpPr>
            <p:cNvPr id="22551" name="Rectangle 35"/>
            <p:cNvSpPr>
              <a:spLocks noChangeArrowheads="1"/>
            </p:cNvSpPr>
            <p:nvPr/>
          </p:nvSpPr>
          <p:spPr bwMode="auto">
            <a:xfrm>
              <a:off x="4253" y="754"/>
              <a:ext cx="1815" cy="2994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52" name="Text Box 36"/>
            <p:cNvSpPr txBox="1">
              <a:spLocks noChangeArrowheads="1"/>
            </p:cNvSpPr>
            <p:nvPr/>
          </p:nvSpPr>
          <p:spPr bwMode="auto">
            <a:xfrm>
              <a:off x="4360" y="3200"/>
              <a:ext cx="264" cy="2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cs typeface="+mn-cs"/>
                  <a:sym typeface="Wingdings 2" pitchFamily="18" charset="2"/>
                </a:rPr>
                <a:t></a:t>
              </a:r>
              <a:endParaRPr lang="en-US" sz="180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2553" name="Text Box 37"/>
            <p:cNvSpPr txBox="1">
              <a:spLocks noChangeArrowheads="1"/>
            </p:cNvSpPr>
            <p:nvPr/>
          </p:nvSpPr>
          <p:spPr bwMode="auto">
            <a:xfrm>
              <a:off x="4488" y="2096"/>
              <a:ext cx="264" cy="2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cs typeface="+mn-cs"/>
                  <a:sym typeface="Wingdings 2" pitchFamily="18" charset="2"/>
                </a:rPr>
                <a:t></a:t>
              </a:r>
              <a:endParaRPr lang="en-US" sz="18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2554" name="Text Box 38"/>
            <p:cNvSpPr txBox="1">
              <a:spLocks noChangeArrowheads="1"/>
            </p:cNvSpPr>
            <p:nvPr/>
          </p:nvSpPr>
          <p:spPr bwMode="auto">
            <a:xfrm>
              <a:off x="5824" y="2656"/>
              <a:ext cx="264" cy="231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cs typeface="+mn-cs"/>
                  <a:sym typeface="Wingdings 2" pitchFamily="18" charset="2"/>
                </a:rPr>
                <a:t></a:t>
              </a:r>
              <a:endParaRPr lang="en-US" sz="180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+mn-cs"/>
              </a:endParaRPr>
            </a:p>
          </p:txBody>
        </p:sp>
        <p:sp>
          <p:nvSpPr>
            <p:cNvPr id="22555" name="Line 39"/>
            <p:cNvSpPr>
              <a:spLocks noChangeShapeType="1"/>
            </p:cNvSpPr>
            <p:nvPr/>
          </p:nvSpPr>
          <p:spPr bwMode="auto">
            <a:xfrm>
              <a:off x="4549" y="3356"/>
              <a:ext cx="264" cy="1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56" name="Line 40"/>
            <p:cNvSpPr>
              <a:spLocks noChangeShapeType="1"/>
            </p:cNvSpPr>
            <p:nvPr/>
          </p:nvSpPr>
          <p:spPr bwMode="auto">
            <a:xfrm flipH="1">
              <a:off x="5912" y="2864"/>
              <a:ext cx="49" cy="1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57" name="Line 41"/>
            <p:cNvSpPr>
              <a:spLocks noChangeShapeType="1"/>
            </p:cNvSpPr>
            <p:nvPr/>
          </p:nvSpPr>
          <p:spPr bwMode="auto">
            <a:xfrm flipH="1" flipV="1">
              <a:off x="5760" y="2736"/>
              <a:ext cx="136" cy="4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58" name="Line 42"/>
            <p:cNvSpPr>
              <a:spLocks noChangeShapeType="1"/>
            </p:cNvSpPr>
            <p:nvPr/>
          </p:nvSpPr>
          <p:spPr bwMode="auto">
            <a:xfrm flipV="1">
              <a:off x="4488" y="2264"/>
              <a:ext cx="56" cy="3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2559" name="Line 43"/>
            <p:cNvSpPr>
              <a:spLocks noChangeShapeType="1"/>
            </p:cNvSpPr>
            <p:nvPr/>
          </p:nvSpPr>
          <p:spPr bwMode="auto">
            <a:xfrm>
              <a:off x="4680" y="2232"/>
              <a:ext cx="424" cy="56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E478E5E-58A5-47E5-9F8F-C067D61660C7}" type="slidenum">
              <a:rPr lang="en-US" sz="800"/>
              <a:pPr algn="r"/>
              <a:t>24</a:t>
            </a:fld>
            <a:endParaRPr lang="en-US" sz="800"/>
          </a:p>
        </p:txBody>
      </p:sp>
      <p:sp>
        <p:nvSpPr>
          <p:cNvPr id="45061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Significant NOx reduction with primary measures in calciner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31825" y="3486150"/>
            <a:ext cx="8855075" cy="3232150"/>
            <a:chOff x="693738" y="161370"/>
            <a:chExt cx="8855591" cy="3232470"/>
          </a:xfrm>
        </p:grpSpPr>
        <p:pic>
          <p:nvPicPr>
            <p:cNvPr id="45063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476128" y="161370"/>
              <a:ext cx="2073201" cy="323247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</p:pic>
        <p:grpSp>
          <p:nvGrpSpPr>
            <p:cNvPr id="45064" name="Group 2"/>
            <p:cNvGrpSpPr>
              <a:grpSpLocks/>
            </p:cNvGrpSpPr>
            <p:nvPr/>
          </p:nvGrpSpPr>
          <p:grpSpPr bwMode="auto">
            <a:xfrm>
              <a:off x="693738" y="964432"/>
              <a:ext cx="7099582" cy="2090737"/>
              <a:chOff x="693738" y="964432"/>
              <a:chExt cx="7099582" cy="2090737"/>
            </a:xfrm>
          </p:grpSpPr>
          <p:sp>
            <p:nvSpPr>
              <p:cNvPr id="23556" name="Rectangle 4"/>
              <p:cNvSpPr>
                <a:spLocks noChangeArrowheads="1"/>
              </p:cNvSpPr>
              <p:nvPr/>
            </p:nvSpPr>
            <p:spPr bwMode="auto">
              <a:xfrm>
                <a:off x="693738" y="964432"/>
                <a:ext cx="5077027" cy="42227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  <a:effectLst>
                <a:outerShdw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wrap="none" lIns="90000" tIns="46800" rIns="90000" bIns="4680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2000" dirty="0">
                    <a:latin typeface="+mn-lt"/>
                    <a:cs typeface="+mn-cs"/>
                  </a:rPr>
                  <a:t>Experience Ramos </a:t>
                </a:r>
                <a:r>
                  <a:rPr lang="en-US" sz="2000" dirty="0" err="1">
                    <a:latin typeface="+mn-lt"/>
                    <a:cs typeface="+mn-cs"/>
                  </a:rPr>
                  <a:t>Arizpe</a:t>
                </a:r>
                <a:r>
                  <a:rPr lang="en-US" sz="2000" dirty="0">
                    <a:latin typeface="+mn-lt"/>
                    <a:cs typeface="+mn-cs"/>
                  </a:rPr>
                  <a:t> (</a:t>
                </a:r>
                <a:r>
                  <a:rPr lang="en-US" sz="2000" dirty="0" err="1">
                    <a:latin typeface="+mn-lt"/>
                    <a:cs typeface="+mn-cs"/>
                  </a:rPr>
                  <a:t>Holcim</a:t>
                </a:r>
                <a:r>
                  <a:rPr lang="en-US" sz="2000" dirty="0">
                    <a:latin typeface="+mn-lt"/>
                    <a:cs typeface="+mn-cs"/>
                  </a:rPr>
                  <a:t> </a:t>
                </a:r>
                <a:r>
                  <a:rPr lang="en-US" sz="2000" dirty="0" err="1">
                    <a:latin typeface="+mn-lt"/>
                    <a:cs typeface="+mn-cs"/>
                  </a:rPr>
                  <a:t>Apasco</a:t>
                </a:r>
                <a:r>
                  <a:rPr lang="en-US" sz="2000" dirty="0">
                    <a:latin typeface="+mn-lt"/>
                    <a:cs typeface="+mn-cs"/>
                  </a:rPr>
                  <a:t>)</a:t>
                </a:r>
                <a:endParaRPr lang="en-US" sz="1600" i="1" dirty="0">
                  <a:latin typeface="+mn-lt"/>
                  <a:cs typeface="+mn-cs"/>
                </a:endParaRPr>
              </a:p>
            </p:txBody>
          </p:sp>
          <p:sp>
            <p:nvSpPr>
              <p:cNvPr id="45066" name="Rectangle 5"/>
              <p:cNvSpPr>
                <a:spLocks noChangeArrowheads="1"/>
              </p:cNvSpPr>
              <p:nvPr/>
            </p:nvSpPr>
            <p:spPr bwMode="auto">
              <a:xfrm>
                <a:off x="693738" y="1412106"/>
                <a:ext cx="6773070" cy="16430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ct val="100000"/>
                  </a:spcBef>
                  <a:spcAft>
                    <a:spcPct val="30000"/>
                  </a:spcAft>
                </a:pPr>
                <a:r>
                  <a:rPr lang="en-US" sz="2400"/>
                  <a:t>Meal split used to increase calciner</a:t>
                </a:r>
                <a:br>
                  <a:rPr lang="en-US" sz="2400"/>
                </a:br>
                <a:r>
                  <a:rPr lang="en-US" sz="2400"/>
                  <a:t>hot spot temperature</a:t>
                </a:r>
                <a:br>
                  <a:rPr lang="en-US" sz="2400"/>
                </a:br>
                <a:r>
                  <a:rPr lang="en-US"/>
                  <a:t>NOx reduction from 1200 to</a:t>
                </a:r>
                <a:r>
                  <a:rPr lang="en-US">
                    <a:sym typeface="Wingdings" pitchFamily="2" charset="2"/>
                  </a:rPr>
                  <a:t> 800 </a:t>
                </a:r>
                <a:r>
                  <a:rPr lang="en-US"/>
                  <a:t>mg NO</a:t>
                </a:r>
                <a:r>
                  <a:rPr lang="en-US" baseline="-25000"/>
                  <a:t>2</a:t>
                </a:r>
                <a:r>
                  <a:rPr lang="en-US"/>
                  <a:t> /Nm</a:t>
                </a:r>
                <a:r>
                  <a:rPr lang="en-US" baseline="30000"/>
                  <a:t>3</a:t>
                </a:r>
                <a:r>
                  <a:rPr lang="en-US"/>
                  <a:t> @ 10%</a:t>
                </a:r>
                <a:br>
                  <a:rPr lang="en-US"/>
                </a:br>
                <a:r>
                  <a:rPr lang="en-US" sz="1400"/>
                  <a:t/>
                </a:r>
                <a:br>
                  <a:rPr lang="en-US" sz="1400"/>
                </a:br>
                <a:r>
                  <a:rPr lang="en-US" sz="1400"/>
                  <a:t>(ref. PPE project of Javier Niño)</a:t>
                </a:r>
              </a:p>
            </p:txBody>
          </p:sp>
          <p:sp>
            <p:nvSpPr>
              <p:cNvPr id="45067" name="Text Box 12"/>
              <p:cNvSpPr txBox="1">
                <a:spLocks noChangeArrowheads="1"/>
              </p:cNvSpPr>
              <p:nvPr/>
            </p:nvSpPr>
            <p:spPr bwMode="auto">
              <a:xfrm>
                <a:off x="6889997" y="1161282"/>
                <a:ext cx="903323" cy="396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sz="1000"/>
                  <a:t>FLS inline</a:t>
                </a:r>
                <a:br>
                  <a:rPr lang="en-US" sz="1000"/>
                </a:br>
                <a:r>
                  <a:rPr lang="en-US" sz="1000"/>
                  <a:t>precalciner</a:t>
                </a:r>
              </a:p>
            </p:txBody>
          </p:sp>
        </p:grpSp>
      </p:grpSp>
      <p:grpSp>
        <p:nvGrpSpPr>
          <p:cNvPr id="45068" name="Group 1"/>
          <p:cNvGrpSpPr>
            <a:grpSpLocks/>
          </p:cNvGrpSpPr>
          <p:nvPr/>
        </p:nvGrpSpPr>
        <p:grpSpPr bwMode="auto">
          <a:xfrm>
            <a:off x="560388" y="1196975"/>
            <a:ext cx="9050337" cy="2867025"/>
            <a:chOff x="665163" y="3208926"/>
            <a:chExt cx="9051434" cy="2866122"/>
          </a:xfrm>
        </p:grpSpPr>
        <p:sp>
          <p:nvSpPr>
            <p:cNvPr id="23559" name="Rectangle 14"/>
            <p:cNvSpPr>
              <a:spLocks noChangeArrowheads="1"/>
            </p:cNvSpPr>
            <p:nvPr/>
          </p:nvSpPr>
          <p:spPr bwMode="auto">
            <a:xfrm>
              <a:off x="693741" y="3273993"/>
              <a:ext cx="4512222" cy="42214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wrap="none" lIns="90000" tIns="46800" rIns="90000" bIns="4680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dirty="0">
                  <a:latin typeface="+mn-lt"/>
                  <a:cs typeface="+mn-cs"/>
                </a:rPr>
                <a:t>Experience </a:t>
              </a:r>
              <a:r>
                <a:rPr lang="en-US" sz="2000" dirty="0" err="1">
                  <a:latin typeface="+mn-lt"/>
                  <a:cs typeface="+mn-cs"/>
                </a:rPr>
                <a:t>St.Geneviève</a:t>
              </a:r>
              <a:r>
                <a:rPr lang="en-US" sz="2000" dirty="0">
                  <a:latin typeface="+mn-lt"/>
                  <a:cs typeface="+mn-cs"/>
                </a:rPr>
                <a:t> (</a:t>
              </a:r>
              <a:r>
                <a:rPr lang="en-US" sz="2000" dirty="0" err="1">
                  <a:latin typeface="+mn-lt"/>
                  <a:cs typeface="+mn-cs"/>
                </a:rPr>
                <a:t>Holcim</a:t>
              </a:r>
              <a:r>
                <a:rPr lang="en-US" sz="2000" dirty="0">
                  <a:latin typeface="+mn-lt"/>
                  <a:cs typeface="+mn-cs"/>
                </a:rPr>
                <a:t> US)</a:t>
              </a:r>
              <a:endParaRPr lang="en-US" sz="1600" i="1" dirty="0">
                <a:latin typeface="+mn-lt"/>
                <a:cs typeface="+mn-cs"/>
              </a:endParaRPr>
            </a:p>
          </p:txBody>
        </p:sp>
        <p:grpSp>
          <p:nvGrpSpPr>
            <p:cNvPr id="45070" name="Group 16"/>
            <p:cNvGrpSpPr>
              <a:grpSpLocks/>
            </p:cNvGrpSpPr>
            <p:nvPr/>
          </p:nvGrpSpPr>
          <p:grpSpPr bwMode="auto">
            <a:xfrm>
              <a:off x="6156661" y="3208926"/>
              <a:ext cx="3559936" cy="2200492"/>
              <a:chOff x="3940" y="2086"/>
              <a:chExt cx="2107" cy="1340"/>
            </a:xfrm>
          </p:grpSpPr>
          <p:grpSp>
            <p:nvGrpSpPr>
              <p:cNvPr id="45071" name="Group 17"/>
              <p:cNvGrpSpPr>
                <a:grpSpLocks/>
              </p:cNvGrpSpPr>
              <p:nvPr/>
            </p:nvGrpSpPr>
            <p:grpSpPr bwMode="auto">
              <a:xfrm>
                <a:off x="3940" y="2126"/>
                <a:ext cx="1996" cy="1300"/>
                <a:chOff x="3940" y="2126"/>
                <a:chExt cx="1996" cy="1300"/>
              </a:xfrm>
            </p:grpSpPr>
            <p:pic>
              <p:nvPicPr>
                <p:cNvPr id="45072" name="Picture 18" descr="NOx volat2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b="12347"/>
                <a:stretch>
                  <a:fillRect/>
                </a:stretch>
              </p:blipFill>
              <p:spPr bwMode="auto">
                <a:xfrm>
                  <a:off x="3940" y="2126"/>
                  <a:ext cx="1996" cy="1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5073" name="Oval 19"/>
                <p:cNvSpPr>
                  <a:spLocks noChangeArrowheads="1"/>
                </p:cNvSpPr>
                <p:nvPr/>
              </p:nvSpPr>
              <p:spPr bwMode="auto">
                <a:xfrm>
                  <a:off x="4355" y="2153"/>
                  <a:ext cx="531" cy="312"/>
                </a:xfrm>
                <a:prstGeom prst="ellips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277" y="2569"/>
                  <a:ext cx="680" cy="278"/>
                </a:xfrm>
                <a:prstGeom prst="rect">
                  <a:avLst/>
                </a:prstGeom>
                <a:solidFill>
                  <a:schemeClr val="bg1">
                    <a:alpha val="59999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r>
                    <a:rPr lang="en-US" sz="1200" b="1">
                      <a:solidFill>
                        <a:srgbClr val="FF0000"/>
                      </a:solidFill>
                    </a:rPr>
                    <a:t>e.g. petcoke, </a:t>
                  </a:r>
                  <a:br>
                    <a:rPr lang="en-US" sz="1200" b="1">
                      <a:solidFill>
                        <a:srgbClr val="FF0000"/>
                      </a:solidFill>
                    </a:rPr>
                  </a:br>
                  <a:r>
                    <a:rPr lang="en-US" sz="1200" b="1">
                      <a:solidFill>
                        <a:srgbClr val="FF0000"/>
                      </a:solidFill>
                    </a:rPr>
                    <a:t>anthracite</a:t>
                  </a:r>
                  <a:endParaRPr lang="en-US" sz="1200" b="1"/>
                </a:p>
              </p:txBody>
            </p:sp>
            <p:sp>
              <p:nvSpPr>
                <p:cNvPr id="23568" name="Oval 21"/>
                <p:cNvSpPr>
                  <a:spLocks noChangeArrowheads="1"/>
                </p:cNvSpPr>
                <p:nvPr/>
              </p:nvSpPr>
              <p:spPr bwMode="auto">
                <a:xfrm>
                  <a:off x="5304" y="2721"/>
                  <a:ext cx="532" cy="308"/>
                </a:xfrm>
                <a:prstGeom prst="ellipse">
                  <a:avLst/>
                </a:prstGeom>
                <a:noFill/>
                <a:ln>
                  <a:headEnd/>
                  <a:tailEnd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90000" tIns="46800" rIns="90000" bIns="46800" anchor="ctr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5076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5193" y="2316"/>
                  <a:ext cx="674" cy="278"/>
                </a:xfrm>
                <a:prstGeom prst="rect">
                  <a:avLst/>
                </a:prstGeom>
                <a:solidFill>
                  <a:schemeClr val="bg1">
                    <a:alpha val="50195"/>
                  </a:scheme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r>
                    <a:rPr lang="en-US" sz="1200" b="1">
                      <a:solidFill>
                        <a:schemeClr val="accent1"/>
                      </a:solidFill>
                    </a:rPr>
                    <a:t>e.g. plastics, </a:t>
                  </a:r>
                  <a:br>
                    <a:rPr lang="en-US" sz="1200" b="1">
                      <a:solidFill>
                        <a:schemeClr val="accent1"/>
                      </a:solidFill>
                    </a:rPr>
                  </a:br>
                  <a:r>
                    <a:rPr lang="en-US" sz="1200" b="1">
                      <a:solidFill>
                        <a:schemeClr val="accent1"/>
                      </a:solidFill>
                    </a:rPr>
                    <a:t>lignite</a:t>
                  </a:r>
                </a:p>
              </p:txBody>
            </p:sp>
          </p:grpSp>
          <p:sp>
            <p:nvSpPr>
              <p:cNvPr id="45077" name="Text Box 23"/>
              <p:cNvSpPr txBox="1">
                <a:spLocks noChangeArrowheads="1"/>
              </p:cNvSpPr>
              <p:nvPr/>
            </p:nvSpPr>
            <p:spPr bwMode="auto">
              <a:xfrm rot="-5400000">
                <a:off x="5308" y="2626"/>
                <a:ext cx="1280" cy="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r>
                  <a:rPr lang="en-US" sz="800"/>
                  <a:t>Source:</a:t>
                </a:r>
                <a:br>
                  <a:rPr lang="en-US" sz="800"/>
                </a:br>
                <a:r>
                  <a:rPr lang="en-US" sz="800"/>
                  <a:t>Int. Cement Review, June 1997, p.65ff</a:t>
                </a:r>
              </a:p>
            </p:txBody>
          </p:sp>
        </p:grpSp>
        <p:sp>
          <p:nvSpPr>
            <p:cNvPr id="45078" name="Rectangle 28"/>
            <p:cNvSpPr>
              <a:spLocks noChangeArrowheads="1"/>
            </p:cNvSpPr>
            <p:nvPr/>
          </p:nvSpPr>
          <p:spPr bwMode="auto">
            <a:xfrm>
              <a:off x="4376871" y="3789812"/>
              <a:ext cx="1870143" cy="2285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2400"/>
                <a:t>Very good</a:t>
              </a:r>
              <a:br>
                <a:rPr lang="en-US" sz="2400"/>
              </a:br>
              <a:r>
                <a:rPr lang="en-US" sz="2400"/>
                <a:t>“reburn” in</a:t>
              </a:r>
              <a:br>
                <a:rPr lang="en-US" sz="2400"/>
              </a:br>
              <a:r>
                <a:rPr lang="en-US" sz="2400"/>
                <a:t>calciner</a:t>
              </a:r>
              <a:br>
                <a:rPr lang="en-US" sz="2400"/>
              </a:br>
              <a:r>
                <a:rPr lang="en-US"/>
                <a:t>NOx much lower</a:t>
              </a:r>
              <a:br>
                <a:rPr lang="en-US"/>
              </a:br>
              <a:r>
                <a:rPr lang="en-US"/>
                <a:t>with coal in PC</a:t>
              </a:r>
              <a:br>
                <a:rPr lang="en-US"/>
              </a:br>
              <a:r>
                <a:rPr lang="en-US">
                  <a:sym typeface="Wingdings" pitchFamily="2" charset="2"/>
                </a:rPr>
                <a:t> coke to</a:t>
              </a:r>
              <a:br>
                <a:rPr lang="en-US">
                  <a:sym typeface="Wingdings" pitchFamily="2" charset="2"/>
                </a:rPr>
              </a:br>
              <a:r>
                <a:rPr lang="en-US">
                  <a:sym typeface="Wingdings" pitchFamily="2" charset="2"/>
                </a:rPr>
                <a:t>main burner</a:t>
              </a:r>
              <a:endParaRPr lang="en-US" baseline="30000"/>
            </a:p>
          </p:txBody>
        </p:sp>
        <p:pic>
          <p:nvPicPr>
            <p:cNvPr id="45079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65163" y="3844926"/>
              <a:ext cx="3711575" cy="208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195370C-3876-46BC-BDB2-D6DBD88C1A3D}" type="slidenum">
              <a:rPr lang="en-US" sz="800"/>
              <a:pPr algn="r"/>
              <a:t>25</a:t>
            </a:fld>
            <a:endParaRPr lang="en-US" sz="800"/>
          </a:p>
        </p:txBody>
      </p:sp>
      <p:sp>
        <p:nvSpPr>
          <p:cNvPr id="46085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Ramos Arizpe increases calciner temperature for low NOx</a:t>
            </a:r>
          </a:p>
        </p:txBody>
      </p:sp>
      <p:pic>
        <p:nvPicPr>
          <p:cNvPr id="4608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0" y="1238250"/>
            <a:ext cx="421322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2188" y="1273175"/>
            <a:ext cx="1790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414A0FE-94E4-4481-9EA0-AC9D9BC6F9E1}" type="slidenum">
              <a:rPr lang="en-US" sz="800"/>
              <a:pPr algn="r"/>
              <a:t>26</a:t>
            </a:fld>
            <a:endParaRPr lang="en-US" sz="800"/>
          </a:p>
        </p:txBody>
      </p:sp>
      <p:sp>
        <p:nvSpPr>
          <p:cNvPr id="47109" name="Content Placeholder 3"/>
          <p:cNvSpPr>
            <a:spLocks/>
          </p:cNvSpPr>
          <p:nvPr/>
        </p:nvSpPr>
        <p:spPr bwMode="auto">
          <a:xfrm>
            <a:off x="560388" y="1338263"/>
            <a:ext cx="8856662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Revamp</a:t>
            </a:r>
            <a:r>
              <a:rPr lang="en-US" sz="2000"/>
              <a:t> of existing installation to a Low-NOx design not possible</a:t>
            </a:r>
            <a:br>
              <a:rPr lang="en-US" sz="2000"/>
            </a:br>
            <a:r>
              <a:rPr lang="en-US" sz="2000"/>
              <a:t>(e.g. meal split not possible due to height of cyclones etc.)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Hotspot can cause </a:t>
            </a:r>
            <a:r>
              <a:rPr lang="en-US" sz="2000" b="1"/>
              <a:t>refractory damages </a:t>
            </a:r>
            <a:r>
              <a:rPr lang="en-US" sz="2000"/>
              <a:t>if there is no or not an evenly distributed meal curtain, inadequate refractory quality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Reducing conditions influence circulation phenomena and can cause </a:t>
            </a:r>
            <a:r>
              <a:rPr lang="en-US" sz="2000" b="1"/>
              <a:t>build-ups</a:t>
            </a:r>
            <a:r>
              <a:rPr lang="en-US" sz="2000"/>
              <a:t> (increased SO</a:t>
            </a:r>
            <a:r>
              <a:rPr lang="en-US" sz="2000" baseline="-25000"/>
              <a:t>2</a:t>
            </a:r>
            <a:r>
              <a:rPr lang="en-US" sz="2000"/>
              <a:t> release in reducing zone)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Difficult </a:t>
            </a:r>
            <a:r>
              <a:rPr lang="en-US" sz="2000" b="1"/>
              <a:t>control</a:t>
            </a:r>
            <a:r>
              <a:rPr lang="en-US" sz="2000"/>
              <a:t> of meal, fuel, air splits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CO emissions </a:t>
            </a:r>
            <a:r>
              <a:rPr lang="en-US" sz="2000"/>
              <a:t>if residence time after reducing zone is too low for burnout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Increase of </a:t>
            </a:r>
            <a:r>
              <a:rPr lang="en-US" sz="2000" b="1"/>
              <a:t>heat consumption </a:t>
            </a:r>
            <a:r>
              <a:rPr lang="en-US" sz="2000"/>
              <a:t>(meal split)</a:t>
            </a:r>
          </a:p>
        </p:txBody>
      </p:sp>
      <p:sp>
        <p:nvSpPr>
          <p:cNvPr id="47110" name="Title 2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 Low NOx Calciner application is limited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3A56909-389D-49AB-8317-DAAC26DF2F42}" type="slidenum">
              <a:rPr lang="en-US" sz="800"/>
              <a:pPr algn="r"/>
              <a:t>27</a:t>
            </a:fld>
            <a:endParaRPr lang="en-US" sz="800"/>
          </a:p>
        </p:txBody>
      </p:sp>
      <p:sp>
        <p:nvSpPr>
          <p:cNvPr id="48133" name="Rectangle 11"/>
          <p:cNvSpPr>
            <a:spLocks noChangeArrowheads="1"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 defTabSz="127635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Primary measures to be applied as long as there is no negative process, quality or emission impact</a:t>
            </a:r>
          </a:p>
          <a:p>
            <a:pPr marL="457200" indent="-457200" defTabSz="1276350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Process optimizations have priority over NOx optimization</a:t>
            </a:r>
          </a:p>
        </p:txBody>
      </p:sp>
      <p:sp>
        <p:nvSpPr>
          <p:cNvPr id="48134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Exploit the primary reduction measures potential!</a:t>
            </a:r>
          </a:p>
        </p:txBody>
      </p:sp>
      <p:sp>
        <p:nvSpPr>
          <p:cNvPr id="48135" name="Line 3"/>
          <p:cNvSpPr>
            <a:spLocks noChangeShapeType="1"/>
          </p:cNvSpPr>
          <p:nvPr/>
        </p:nvSpPr>
        <p:spPr bwMode="auto">
          <a:xfrm>
            <a:off x="7924800" y="7058025"/>
            <a:ext cx="762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36" name="Rectangle 4"/>
          <p:cNvSpPr>
            <a:spLocks noChangeArrowheads="1"/>
          </p:cNvSpPr>
          <p:nvPr/>
        </p:nvSpPr>
        <p:spPr bwMode="auto">
          <a:xfrm>
            <a:off x="1676400" y="3248025"/>
            <a:ext cx="381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85738" indent="-185738">
              <a:spcBef>
                <a:spcPct val="20000"/>
              </a:spcBef>
            </a:pPr>
            <a:endParaRPr lang="en-US" sz="2200"/>
          </a:p>
        </p:txBody>
      </p:sp>
      <p:sp>
        <p:nvSpPr>
          <p:cNvPr id="19462" name="Rectangle 5"/>
          <p:cNvSpPr>
            <a:spLocks noChangeArrowheads="1"/>
          </p:cNvSpPr>
          <p:nvPr/>
        </p:nvSpPr>
        <p:spPr bwMode="auto">
          <a:xfrm>
            <a:off x="488950" y="2187575"/>
            <a:ext cx="7273925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</a:pPr>
            <a:endParaRPr lang="en-US" sz="2000" dirty="0"/>
          </a:p>
          <a:p>
            <a:pPr marL="290513" indent="-290513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Font typeface="Verdana" pitchFamily="34" charset="0"/>
              <a:buChar char="x"/>
            </a:pPr>
            <a:r>
              <a:rPr lang="en-US" sz="2000" u="sng" dirty="0"/>
              <a:t>Generally not recommended:</a:t>
            </a:r>
            <a:r>
              <a:rPr lang="en-US" sz="2000" dirty="0"/>
              <a:t>  </a:t>
            </a:r>
            <a:r>
              <a:rPr lang="en-US" sz="2000" b="1" dirty="0" smtClean="0"/>
              <a:t>Process</a:t>
            </a:r>
            <a:r>
              <a:rPr lang="en-US" sz="2000" b="1" dirty="0"/>
              <a:t> </a:t>
            </a:r>
            <a:r>
              <a:rPr lang="en-US" sz="2000" b="1" dirty="0" smtClean="0"/>
              <a:t>impacts!</a:t>
            </a:r>
            <a:endParaRPr lang="en-US" sz="2000" b="1" dirty="0"/>
          </a:p>
          <a:p>
            <a:pPr marL="571500" lvl="1" indent="-279400">
              <a:lnSpc>
                <a:spcPct val="90000"/>
              </a:lnSpc>
              <a:spcBef>
                <a:spcPct val="40000"/>
              </a:spcBef>
              <a:buSzPct val="60000"/>
              <a:buFont typeface="Verdana" pitchFamily="34" charset="0"/>
              <a:buChar char="x"/>
            </a:pPr>
            <a:r>
              <a:rPr lang="en-US" sz="2000" dirty="0"/>
              <a:t>Low NOx burner with too low primary air</a:t>
            </a:r>
          </a:p>
          <a:p>
            <a:pPr marL="571500" lvl="1" indent="-279400">
              <a:lnSpc>
                <a:spcPct val="90000"/>
              </a:lnSpc>
              <a:spcBef>
                <a:spcPct val="40000"/>
              </a:spcBef>
              <a:buSzPct val="60000"/>
              <a:buFont typeface="Verdana" pitchFamily="34" charset="0"/>
              <a:buChar char="x"/>
            </a:pPr>
            <a:r>
              <a:rPr lang="en-US" sz="2000" dirty="0"/>
              <a:t>Water and dust injection</a:t>
            </a:r>
            <a:br>
              <a:rPr lang="en-US" sz="2000" dirty="0"/>
            </a:br>
            <a:r>
              <a:rPr lang="en-US" sz="2000" dirty="0"/>
              <a:t>(flame cooling) „only“ to</a:t>
            </a:r>
            <a:br>
              <a:rPr lang="en-US" sz="2000" dirty="0"/>
            </a:br>
            <a:r>
              <a:rPr lang="en-US" sz="2000" dirty="0"/>
              <a:t>prevent NOx emission</a:t>
            </a:r>
          </a:p>
          <a:p>
            <a:pPr marL="571500" lvl="1" indent="-279400">
              <a:lnSpc>
                <a:spcPct val="90000"/>
              </a:lnSpc>
              <a:spcBef>
                <a:spcPct val="40000"/>
              </a:spcBef>
              <a:buSzPct val="60000"/>
              <a:buFont typeface="Verdana" pitchFamily="34" charset="0"/>
              <a:buChar char="x"/>
            </a:pPr>
            <a:r>
              <a:rPr lang="en-US" sz="2000" dirty="0"/>
              <a:t>Reducing atmosphere</a:t>
            </a:r>
            <a:br>
              <a:rPr lang="en-US" sz="2000" dirty="0"/>
            </a:br>
            <a:r>
              <a:rPr lang="en-US" sz="2000" dirty="0"/>
              <a:t>in the kiln</a:t>
            </a:r>
          </a:p>
        </p:txBody>
      </p:sp>
      <p:grpSp>
        <p:nvGrpSpPr>
          <p:cNvPr id="19463" name="Group 12"/>
          <p:cNvGrpSpPr>
            <a:grpSpLocks/>
          </p:cNvGrpSpPr>
          <p:nvPr/>
        </p:nvGrpSpPr>
        <p:grpSpPr bwMode="auto">
          <a:xfrm>
            <a:off x="5170791" y="3691897"/>
            <a:ext cx="4240282" cy="2582554"/>
            <a:chOff x="2394" y="1525"/>
            <a:chExt cx="2901" cy="17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465" name="Group 7"/>
            <p:cNvGrpSpPr>
              <a:grpSpLocks/>
            </p:cNvGrpSpPr>
            <p:nvPr/>
          </p:nvGrpSpPr>
          <p:grpSpPr bwMode="auto">
            <a:xfrm>
              <a:off x="2394" y="1525"/>
              <a:ext cx="2901" cy="1744"/>
              <a:chOff x="3800" y="2387"/>
              <a:chExt cx="2177" cy="1518"/>
            </a:xfrm>
          </p:grpSpPr>
          <p:pic>
            <p:nvPicPr>
              <p:cNvPr id="19467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/>
              </a:blip>
              <a:srcRect/>
              <a:stretch>
                <a:fillRect/>
              </a:stretch>
            </p:blipFill>
            <p:spPr bwMode="auto">
              <a:xfrm>
                <a:off x="3800" y="2387"/>
                <a:ext cx="2177" cy="151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/>
            </p:spPr>
          </p:pic>
          <p:sp>
            <p:nvSpPr>
              <p:cNvPr id="19468" name="Text Box 9"/>
              <p:cNvSpPr txBox="1">
                <a:spLocks noChangeArrowheads="1"/>
              </p:cNvSpPr>
              <p:nvPr/>
            </p:nvSpPr>
            <p:spPr bwMode="auto">
              <a:xfrm>
                <a:off x="3800" y="3731"/>
                <a:ext cx="405" cy="170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lIns="90000" tIns="46800" rIns="90000" bIns="46800">
                <a:spAutoFit/>
              </a:bodyPr>
              <a:lstStyle>
                <a:lvl1pPr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0">
                    <a:cs typeface="+mn-cs"/>
                  </a:rPr>
                  <a:t>example</a:t>
                </a:r>
              </a:p>
            </p:txBody>
          </p:sp>
        </p:grpSp>
        <p:sp>
          <p:nvSpPr>
            <p:cNvPr id="19466" name="Text Box 10"/>
            <p:cNvSpPr txBox="1">
              <a:spLocks noChangeArrowheads="1"/>
            </p:cNvSpPr>
            <p:nvPr/>
          </p:nvSpPr>
          <p:spPr bwMode="auto">
            <a:xfrm>
              <a:off x="4753" y="3112"/>
              <a:ext cx="484" cy="1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 wrap="none">
              <a:spAutoFit/>
            </a:bodyPr>
            <a:lstStyle>
              <a:lvl1pPr>
                <a:defRPr sz="9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9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defRPr sz="9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800" b="0">
                  <a:cs typeface="+mn-cs"/>
                </a:rPr>
                <a:t>Source: VDZ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0A2DA61-8AC1-440A-A56F-1EDC6F00D862}" type="slidenum">
              <a:rPr lang="en-US" sz="800"/>
              <a:pPr algn="r"/>
              <a:t>28</a:t>
            </a:fld>
            <a:endParaRPr lang="en-US" sz="800"/>
          </a:p>
        </p:txBody>
      </p:sp>
      <p:sp>
        <p:nvSpPr>
          <p:cNvPr id="49157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Potential of NOx reduction measures depends on process conditions – up to ~50% by primary measures</a:t>
            </a:r>
          </a:p>
        </p:txBody>
      </p:sp>
      <p:grpSp>
        <p:nvGrpSpPr>
          <p:cNvPr id="49158" name="Group 1"/>
          <p:cNvGrpSpPr>
            <a:grpSpLocks/>
          </p:cNvGrpSpPr>
          <p:nvPr/>
        </p:nvGrpSpPr>
        <p:grpSpPr bwMode="auto">
          <a:xfrm>
            <a:off x="1136650" y="1258888"/>
            <a:ext cx="7704138" cy="5002212"/>
            <a:chOff x="704528" y="1080328"/>
            <a:chExt cx="7735887" cy="5075822"/>
          </a:xfrm>
        </p:grpSpPr>
        <p:sp>
          <p:nvSpPr>
            <p:cNvPr id="49159" name="Text Box 3"/>
            <p:cNvSpPr txBox="1">
              <a:spLocks noChangeArrowheads="1"/>
            </p:cNvSpPr>
            <p:nvPr/>
          </p:nvSpPr>
          <p:spPr bwMode="auto">
            <a:xfrm rot="-5400000">
              <a:off x="-362758" y="2147614"/>
              <a:ext cx="2762626" cy="628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400" b="1"/>
                <a:t>% NOx reduction </a:t>
              </a:r>
              <a:r>
                <a:rPr lang="en-US" sz="2600"/>
                <a:t/>
              </a:r>
              <a:br>
                <a:rPr lang="en-US" sz="2600"/>
              </a:br>
              <a:endParaRPr lang="en-US" sz="1600" baseline="30000"/>
            </a:p>
          </p:txBody>
        </p:sp>
        <p:graphicFrame>
          <p:nvGraphicFramePr>
            <p:cNvPr id="49160" name="Object 8"/>
            <p:cNvGraphicFramePr>
              <a:graphicFrameLocks noChangeAspect="1"/>
            </p:cNvGraphicFramePr>
            <p:nvPr/>
          </p:nvGraphicFramePr>
          <p:xfrm>
            <a:off x="704528" y="1120600"/>
            <a:ext cx="7735887" cy="5035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4" name="Chart" r:id="rId3" imgW="8458200" imgH="5505602" progId="MSGraph.Chart.8">
                    <p:embed/>
                  </p:oleObj>
                </mc:Choice>
                <mc:Fallback>
                  <p:oleObj name="Chart" r:id="rId3" imgW="8458200" imgH="5505602" progId="MSGraph.Chart.8">
                    <p:embed/>
                    <p:pic>
                      <p:nvPicPr>
                        <p:cNvPr id="0" name="Picture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4528" y="1120600"/>
                          <a:ext cx="7735887" cy="50355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1" name="Text Box 5"/>
            <p:cNvSpPr txBox="1">
              <a:spLocks noChangeArrowheads="1"/>
            </p:cNvSpPr>
            <p:nvPr/>
          </p:nvSpPr>
          <p:spPr bwMode="auto">
            <a:xfrm>
              <a:off x="704528" y="4203787"/>
              <a:ext cx="1024969" cy="2480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000"/>
                <a:t>Not cumulative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6792E82-1D5D-4FF6-B752-639978ADCC01}" type="slidenum">
              <a:rPr lang="en-US" sz="800"/>
              <a:pPr algn="r"/>
              <a:t>29</a:t>
            </a:fld>
            <a:endParaRPr lang="en-US" sz="800"/>
          </a:p>
        </p:txBody>
      </p:sp>
      <p:pic>
        <p:nvPicPr>
          <p:cNvPr id="50181" name="Picture 2" descr="WMI-002_resiz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7088" y="1262063"/>
            <a:ext cx="3779837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9488" y="3875088"/>
            <a:ext cx="4032250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Rectangle 4"/>
          <p:cNvSpPr>
            <a:spLocks noChangeArrowheads="1"/>
          </p:cNvSpPr>
          <p:nvPr/>
        </p:nvSpPr>
        <p:spPr bwMode="auto">
          <a:xfrm>
            <a:off x="560388" y="1700213"/>
            <a:ext cx="8785225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b="1"/>
              <a:t>SNCR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SNCR is the proven secondary</a:t>
            </a:r>
            <a:br>
              <a:rPr lang="en-US" sz="1600"/>
            </a:br>
            <a:r>
              <a:rPr lang="en-US" sz="1600"/>
              <a:t>abatement technology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b="1"/>
              <a:t>SCR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&lt;10 full scale plants in the cement industry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Optimization phase ongoing </a:t>
            </a:r>
          </a:p>
        </p:txBody>
      </p:sp>
      <p:sp>
        <p:nvSpPr>
          <p:cNvPr id="50184" name="Rectangle 7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Secondary NOx reduction measures are the Selective Non-Catalytic Reduction and the Selective Catalytic Reduction</a:t>
            </a:r>
          </a:p>
        </p:txBody>
      </p:sp>
      <p:pic>
        <p:nvPicPr>
          <p:cNvPr id="2765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29263" y="3775075"/>
            <a:ext cx="1890712" cy="252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0186" name="Rectangle 8"/>
          <p:cNvSpPr>
            <a:spLocks noChangeArrowheads="1"/>
          </p:cNvSpPr>
          <p:nvPr/>
        </p:nvSpPr>
        <p:spPr bwMode="auto">
          <a:xfrm>
            <a:off x="1957388" y="1262063"/>
            <a:ext cx="34671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ct val="30000"/>
              </a:spcAft>
            </a:pPr>
            <a:r>
              <a:rPr lang="en-US" sz="2400" b="1">
                <a:solidFill>
                  <a:schemeClr val="accent2"/>
                </a:solidFill>
              </a:rPr>
              <a:t>NH2° + NO </a:t>
            </a:r>
            <a:r>
              <a:rPr lang="en-US" sz="2400" b="1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en-US" sz="2400" b="1">
                <a:solidFill>
                  <a:schemeClr val="accent2"/>
                </a:solidFill>
              </a:rPr>
              <a:t> N2+ H2O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1FAEB03-346E-4CF9-A144-4C5F54F354A0}" type="slidenum">
              <a:rPr lang="en-US" sz="800"/>
              <a:pPr algn="r"/>
              <a:t>3</a:t>
            </a:fld>
            <a:endParaRPr lang="en-US" sz="800"/>
          </a:p>
        </p:txBody>
      </p:sp>
      <p:pic>
        <p:nvPicPr>
          <p:cNvPr id="489475" name="Picture 3" descr="eutrophication_sma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89863" y="3903663"/>
            <a:ext cx="1651000" cy="2397125"/>
          </a:xfrm>
          <a:prstGeom prst="rect">
            <a:avLst/>
          </a:prstGeom>
          <a:ln w="952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489476" name="Picture 4" descr="abb-2-20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9963" y="4148138"/>
            <a:ext cx="2827337" cy="2168525"/>
          </a:xfrm>
          <a:prstGeom prst="rect">
            <a:avLst/>
          </a:prstGeom>
          <a:ln w="3175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489478" name="Rectangle 6"/>
          <p:cNvSpPr>
            <a:spLocks noChangeArrowheads="1"/>
          </p:cNvSpPr>
          <p:nvPr/>
        </p:nvSpPr>
        <p:spPr bwMode="auto">
          <a:xfrm>
            <a:off x="560388" y="1341438"/>
            <a:ext cx="5976937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NOx contributes to </a:t>
            </a:r>
            <a:r>
              <a:rPr lang="en-US" b="1" dirty="0"/>
              <a:t>acid rain</a:t>
            </a:r>
            <a:endParaRPr lang="en-US" dirty="0"/>
          </a:p>
          <a:p>
            <a:pPr marL="534988" lvl="1" indent="-265113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damage to vegetation, aquatic life</a:t>
            </a:r>
            <a:br>
              <a:rPr lang="en-US" sz="1400" dirty="0"/>
            </a:br>
            <a:endParaRPr lang="en-US" sz="1400" dirty="0"/>
          </a:p>
          <a:p>
            <a:pPr marL="269875" indent="-269875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NOx is affecting </a:t>
            </a:r>
            <a:r>
              <a:rPr lang="en-US" b="1" dirty="0"/>
              <a:t>ozone</a:t>
            </a:r>
            <a:r>
              <a:rPr lang="en-US" dirty="0"/>
              <a:t> (O</a:t>
            </a:r>
            <a:r>
              <a:rPr lang="en-US" baseline="-25000" dirty="0"/>
              <a:t>3</a:t>
            </a:r>
            <a:r>
              <a:rPr lang="en-US" dirty="0"/>
              <a:t>) balance</a:t>
            </a:r>
          </a:p>
          <a:p>
            <a:pPr marL="534988" lvl="1" indent="-265113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precursor for photochemical smog contributors</a:t>
            </a:r>
            <a:br>
              <a:rPr lang="en-US" sz="1400" dirty="0"/>
            </a:br>
            <a:r>
              <a:rPr lang="en-US" sz="1400" dirty="0"/>
              <a:t>(ozone, “PAN”, HNO3 etc.) in troposphere</a:t>
            </a:r>
            <a:br>
              <a:rPr lang="en-US" sz="1400" dirty="0"/>
            </a:b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damage of the human respiratory system (lungs)</a:t>
            </a:r>
            <a:br>
              <a:rPr lang="en-US" sz="1400" dirty="0"/>
            </a:br>
            <a:endParaRPr lang="en-US" sz="1400" dirty="0"/>
          </a:p>
          <a:p>
            <a:pPr marL="269875" indent="-269875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NOx can contribute</a:t>
            </a:r>
            <a:br>
              <a:rPr lang="en-US" dirty="0"/>
            </a:br>
            <a:r>
              <a:rPr lang="en-US" dirty="0"/>
              <a:t>to </a:t>
            </a:r>
            <a:r>
              <a:rPr lang="en-US" b="1" dirty="0"/>
              <a:t>eutrophication</a:t>
            </a:r>
          </a:p>
          <a:p>
            <a:pPr marL="534988" lvl="1" indent="-265113"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/>
              <a:t>Influence of ecosystem</a:t>
            </a:r>
            <a:br>
              <a:rPr lang="en-US" sz="1400" dirty="0"/>
            </a:br>
            <a:r>
              <a:rPr lang="en-US" sz="1400" dirty="0"/>
              <a:t>by nutrient overload</a:t>
            </a: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497013" y="2276475"/>
            <a:ext cx="5903912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ct val="30000"/>
              </a:spcAft>
            </a:pPr>
            <a:endParaRPr lang="en-US"/>
          </a:p>
        </p:txBody>
      </p:sp>
      <p:pic>
        <p:nvPicPr>
          <p:cNvPr id="489474" name="Picture 2" descr="waldsterbe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02550" y="1211263"/>
            <a:ext cx="1749425" cy="252412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1515" name="Rectangle 5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</a:pPr>
            <a:r>
              <a:rPr lang="en-US" sz="2400" b="1"/>
              <a:t>NOx is a risk for human and environment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9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94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47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6B824B7-0619-4B7C-8200-3F44E4CE28F8}" type="slidenum">
              <a:rPr lang="en-US" sz="800"/>
              <a:pPr algn="r"/>
              <a:t>30</a:t>
            </a:fld>
            <a:endParaRPr lang="en-US" sz="800"/>
          </a:p>
        </p:txBody>
      </p:sp>
      <p:sp>
        <p:nvSpPr>
          <p:cNvPr id="353290" name="Rectangle 10"/>
          <p:cNvSpPr>
            <a:spLocks noChangeArrowheads="1"/>
          </p:cNvSpPr>
          <p:nvPr/>
        </p:nvSpPr>
        <p:spPr bwMode="auto">
          <a:xfrm>
            <a:off x="560388" y="2124075"/>
            <a:ext cx="4386262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b="1">
                <a:solidFill>
                  <a:schemeClr val="accent2"/>
                </a:solidFill>
              </a:rPr>
              <a:t>SNCR</a:t>
            </a:r>
            <a:r>
              <a:rPr lang="en-US"/>
              <a:t> in general enough to comply with current NOx limi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/>
              <a:t>If low emissions required, risk of NH</a:t>
            </a:r>
            <a:r>
              <a:rPr lang="en-US" baseline="-25000"/>
              <a:t>3</a:t>
            </a:r>
            <a:r>
              <a:rPr lang="en-US"/>
              <a:t> or CO emissions and high cost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/>
              <a:t>Op. costs: 0.5 - 1.5 USD/t</a:t>
            </a:r>
            <a:r>
              <a:rPr lang="en-US" baseline="-25000"/>
              <a:t>cli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endParaRPr lang="en-US"/>
          </a:p>
        </p:txBody>
      </p:sp>
      <p:sp>
        <p:nvSpPr>
          <p:cNvPr id="353294" name="Rectangle 14"/>
          <p:cNvSpPr>
            <a:spLocks noChangeArrowheads="1"/>
          </p:cNvSpPr>
          <p:nvPr/>
        </p:nvSpPr>
        <p:spPr bwMode="auto">
          <a:xfrm>
            <a:off x="560388" y="4117975"/>
            <a:ext cx="4386262" cy="249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b="1">
                <a:solidFill>
                  <a:srgbClr val="006982"/>
                </a:solidFill>
              </a:rPr>
              <a:t>SCR</a:t>
            </a:r>
            <a:r>
              <a:rPr lang="en-US">
                <a:solidFill>
                  <a:srgbClr val="006982"/>
                </a:solidFill>
              </a:rPr>
              <a:t>:</a:t>
            </a:r>
            <a:r>
              <a:rPr lang="en-US"/>
              <a:t> Limited experience; several pilots, few full scale plants in industry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/>
              <a:t>Potential for reduction of other components (e.g. VOC)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/>
              <a:t>Op. costs: 1 – 2 USD/t</a:t>
            </a:r>
            <a:r>
              <a:rPr lang="en-US" baseline="-25000"/>
              <a:t>cli</a:t>
            </a:r>
            <a:r>
              <a:rPr lang="en-US"/>
              <a:t> (?)</a:t>
            </a:r>
          </a:p>
        </p:txBody>
      </p:sp>
      <p:sp>
        <p:nvSpPr>
          <p:cNvPr id="51207" name="Rectangle 15"/>
          <p:cNvSpPr>
            <a:spLocks noChangeArrowheads="1"/>
          </p:cNvSpPr>
          <p:nvPr/>
        </p:nvSpPr>
        <p:spPr bwMode="auto">
          <a:xfrm>
            <a:off x="560388" y="1230313"/>
            <a:ext cx="4897437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Reagent: components containing</a:t>
            </a:r>
            <a:br>
              <a:rPr lang="en-US" sz="2000"/>
            </a:br>
            <a:r>
              <a:rPr lang="en-US" sz="2000"/>
              <a:t>NH2° (ammonia, urea, …)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467600" y="1341438"/>
            <a:ext cx="2438400" cy="3146425"/>
            <a:chOff x="7467600" y="1149202"/>
            <a:chExt cx="2438400" cy="3145791"/>
          </a:xfrm>
        </p:grpSpPr>
        <p:sp>
          <p:nvSpPr>
            <p:cNvPr id="51209" name="Rectangle 5">
              <a:hlinkClick r:id="" action="ppaction://noaction">
                <a:snd r:embed="rId2" name="APPLAUSE.WAV"/>
              </a:hlinkClick>
            </p:cNvPr>
            <p:cNvSpPr>
              <a:spLocks noChangeAspect="1" noChangeArrowheads="1"/>
            </p:cNvSpPr>
            <p:nvPr/>
          </p:nvSpPr>
          <p:spPr bwMode="auto">
            <a:xfrm>
              <a:off x="7785100" y="3852170"/>
              <a:ext cx="635000" cy="442823"/>
            </a:xfrm>
            <a:prstGeom prst="rect">
              <a:avLst/>
            </a:prstGeom>
            <a:noFill/>
            <a:ln w="76200">
              <a:solidFill>
                <a:srgbClr val="00698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1210" name="Text Box 11"/>
            <p:cNvSpPr txBox="1">
              <a:spLocks noChangeAspect="1" noChangeArrowheads="1"/>
            </p:cNvSpPr>
            <p:nvPr/>
          </p:nvSpPr>
          <p:spPr bwMode="auto">
            <a:xfrm>
              <a:off x="8686800" y="3488706"/>
              <a:ext cx="603250" cy="396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b="1">
                  <a:solidFill>
                    <a:srgbClr val="006982"/>
                  </a:solidFill>
                </a:rPr>
                <a:t>NH</a:t>
              </a:r>
              <a:r>
                <a:rPr lang="en-US" sz="2000" b="1" baseline="-25000">
                  <a:solidFill>
                    <a:schemeClr val="accent2"/>
                  </a:solidFill>
                </a:rPr>
                <a:t>3</a:t>
              </a:r>
              <a:endParaRPr lang="en-US" sz="2000" b="1">
                <a:solidFill>
                  <a:schemeClr val="accent2"/>
                </a:solidFill>
              </a:endParaRPr>
            </a:p>
          </p:txBody>
        </p:sp>
        <p:sp>
          <p:nvSpPr>
            <p:cNvPr id="51211" name="Line 12"/>
            <p:cNvSpPr>
              <a:spLocks noChangeShapeType="1"/>
            </p:cNvSpPr>
            <p:nvPr/>
          </p:nvSpPr>
          <p:spPr bwMode="auto">
            <a:xfrm>
              <a:off x="8102600" y="3352800"/>
              <a:ext cx="639763" cy="304800"/>
            </a:xfrm>
            <a:prstGeom prst="line">
              <a:avLst/>
            </a:prstGeom>
            <a:noFill/>
            <a:ln w="25400">
              <a:solidFill>
                <a:srgbClr val="006982"/>
              </a:solidFill>
              <a:round/>
              <a:headEnd type="triangle" w="med" len="med"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28686" name="Rectangle 13"/>
            <p:cNvSpPr>
              <a:spLocks noChangeArrowheads="1"/>
            </p:cNvSpPr>
            <p:nvPr/>
          </p:nvSpPr>
          <p:spPr bwMode="auto">
            <a:xfrm>
              <a:off x="7947025" y="1149202"/>
              <a:ext cx="1196975" cy="4638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006982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latin typeface="+mn-lt"/>
                  <a:cs typeface="+mn-cs"/>
                </a:rPr>
                <a:t>SCR</a:t>
              </a:r>
            </a:p>
          </p:txBody>
        </p:sp>
        <p:grpSp>
          <p:nvGrpSpPr>
            <p:cNvPr id="51213" name="Group 21"/>
            <p:cNvGrpSpPr>
              <a:grpSpLocks/>
            </p:cNvGrpSpPr>
            <p:nvPr/>
          </p:nvGrpSpPr>
          <p:grpSpPr bwMode="auto">
            <a:xfrm>
              <a:off x="7467600" y="1700215"/>
              <a:ext cx="2438400" cy="1436688"/>
              <a:chOff x="4704" y="1071"/>
              <a:chExt cx="1536" cy="905"/>
            </a:xfrm>
          </p:grpSpPr>
          <p:sp>
            <p:nvSpPr>
              <p:cNvPr id="51214" name="Text Box 22"/>
              <p:cNvSpPr txBox="1">
                <a:spLocks noChangeAspect="1" noChangeArrowheads="1"/>
              </p:cNvSpPr>
              <p:nvPr/>
            </p:nvSpPr>
            <p:spPr bwMode="auto">
              <a:xfrm>
                <a:off x="4753" y="1572"/>
                <a:ext cx="129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999999"/>
                </a:prstShdw>
              </a:effectLst>
            </p:spPr>
            <p:txBody>
              <a:bodyPr lIns="90000" tIns="46800" rIns="90000" bIns="46800" anchor="ctr">
                <a:spAutoFit/>
              </a:bodyPr>
              <a:lstStyle/>
              <a:p>
                <a:r>
                  <a:rPr lang="en-US" b="1"/>
                  <a:t>T° injec.: ~300°C</a:t>
                </a:r>
              </a:p>
              <a:p>
                <a:r>
                  <a:rPr lang="en-US" b="1"/>
                  <a:t>Red.: up to 95%</a:t>
                </a:r>
              </a:p>
            </p:txBody>
          </p:sp>
          <p:sp>
            <p:nvSpPr>
              <p:cNvPr id="51215" name="Text Box 23"/>
              <p:cNvSpPr txBox="1">
                <a:spLocks noChangeArrowheads="1"/>
              </p:cNvSpPr>
              <p:nvPr/>
            </p:nvSpPr>
            <p:spPr bwMode="auto">
              <a:xfrm>
                <a:off x="4704" y="1071"/>
                <a:ext cx="153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b="1">
                    <a:solidFill>
                      <a:srgbClr val="006982"/>
                    </a:solidFill>
                  </a:rPr>
                  <a:t>S</a:t>
                </a:r>
                <a:r>
                  <a:rPr lang="en-US" b="1"/>
                  <a:t>elective  </a:t>
                </a:r>
                <a:r>
                  <a:rPr lang="en-US" b="1">
                    <a:solidFill>
                      <a:srgbClr val="006982"/>
                    </a:solidFill>
                  </a:rPr>
                  <a:t>C</a:t>
                </a:r>
                <a:r>
                  <a:rPr lang="en-US" b="1"/>
                  <a:t>atalytic </a:t>
                </a:r>
                <a:r>
                  <a:rPr lang="en-US" b="1">
                    <a:solidFill>
                      <a:srgbClr val="006982"/>
                    </a:solidFill>
                  </a:rPr>
                  <a:t>R</a:t>
                </a:r>
                <a:r>
                  <a:rPr lang="en-US" b="1"/>
                  <a:t>eduction</a:t>
                </a:r>
              </a:p>
            </p:txBody>
          </p:sp>
        </p:grpSp>
      </p:grpSp>
      <p:sp>
        <p:nvSpPr>
          <p:cNvPr id="51216" name="Line 25"/>
          <p:cNvSpPr>
            <a:spLocks noChangeShapeType="1"/>
          </p:cNvSpPr>
          <p:nvPr/>
        </p:nvSpPr>
        <p:spPr bwMode="auto">
          <a:xfrm flipV="1">
            <a:off x="9677400" y="1709738"/>
            <a:ext cx="0" cy="4937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de-DE"/>
          </a:p>
        </p:txBody>
      </p:sp>
      <p:sp>
        <p:nvSpPr>
          <p:cNvPr id="51217" name="Line 24"/>
          <p:cNvSpPr>
            <a:spLocks noChangeShapeType="1"/>
          </p:cNvSpPr>
          <p:nvPr/>
        </p:nvSpPr>
        <p:spPr bwMode="auto">
          <a:xfrm flipV="1">
            <a:off x="5029200" y="1709738"/>
            <a:ext cx="0" cy="4937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de-DE"/>
          </a:p>
        </p:txBody>
      </p:sp>
      <p:grpSp>
        <p:nvGrpSpPr>
          <p:cNvPr id="51218" name="Group 4"/>
          <p:cNvGrpSpPr>
            <a:grpSpLocks/>
          </p:cNvGrpSpPr>
          <p:nvPr/>
        </p:nvGrpSpPr>
        <p:grpSpPr bwMode="auto">
          <a:xfrm>
            <a:off x="5024438" y="1341438"/>
            <a:ext cx="2895600" cy="4083050"/>
            <a:chOff x="5029200" y="1149202"/>
            <a:chExt cx="2895600" cy="4082418"/>
          </a:xfrm>
        </p:grpSpPr>
        <p:sp>
          <p:nvSpPr>
            <p:cNvPr id="51219" name="Rectangle 4">
              <a:hlinkClick r:id="" action="ppaction://noaction">
                <a:snd r:embed="rId2" name="APPLAUSE.WAV"/>
              </a:hlinkClick>
            </p:cNvPr>
            <p:cNvSpPr>
              <a:spLocks noChangeAspect="1" noChangeArrowheads="1"/>
            </p:cNvSpPr>
            <p:nvPr/>
          </p:nvSpPr>
          <p:spPr bwMode="auto">
            <a:xfrm>
              <a:off x="6221413" y="4788776"/>
              <a:ext cx="982662" cy="442844"/>
            </a:xfrm>
            <a:prstGeom prst="rect">
              <a:avLst/>
            </a:prstGeom>
            <a:solidFill>
              <a:srgbClr val="EAEAEA"/>
            </a:solidFill>
            <a:ln w="76200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1220" name="Line 7"/>
            <p:cNvSpPr>
              <a:spLocks noChangeAspect="1" noChangeShapeType="1"/>
            </p:cNvSpPr>
            <p:nvPr/>
          </p:nvSpPr>
          <p:spPr bwMode="auto">
            <a:xfrm flipV="1">
              <a:off x="5961063" y="4652963"/>
              <a:ext cx="576262" cy="144462"/>
            </a:xfrm>
            <a:prstGeom prst="line">
              <a:avLst/>
            </a:prstGeom>
            <a:noFill/>
            <a:ln w="317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51221" name="Text Box 8"/>
            <p:cNvSpPr txBox="1">
              <a:spLocks noChangeAspect="1" noChangeArrowheads="1"/>
            </p:cNvSpPr>
            <p:nvPr/>
          </p:nvSpPr>
          <p:spPr bwMode="auto">
            <a:xfrm>
              <a:off x="5334000" y="4571322"/>
              <a:ext cx="641350" cy="39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r>
                <a:rPr lang="en-US" sz="2000" b="1">
                  <a:solidFill>
                    <a:schemeClr val="accent2"/>
                  </a:solidFill>
                </a:rPr>
                <a:t>NH</a:t>
              </a:r>
              <a:r>
                <a:rPr lang="en-US" sz="2000" b="1" baseline="-25000">
                  <a:solidFill>
                    <a:schemeClr val="accent2"/>
                  </a:solidFill>
                </a:rPr>
                <a:t>3</a:t>
              </a:r>
              <a:endParaRPr lang="en-US" sz="2000" b="1">
                <a:solidFill>
                  <a:schemeClr val="accent2"/>
                </a:solidFill>
              </a:endParaRPr>
            </a:p>
          </p:txBody>
        </p:sp>
        <p:sp>
          <p:nvSpPr>
            <p:cNvPr id="353289" name="Rectangle 9"/>
            <p:cNvSpPr>
              <a:spLocks noChangeArrowheads="1"/>
            </p:cNvSpPr>
            <p:nvPr/>
          </p:nvSpPr>
          <p:spPr bwMode="auto">
            <a:xfrm>
              <a:off x="5685631" y="1149202"/>
              <a:ext cx="1196975" cy="4638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2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cs typeface="+mn-cs"/>
                </a:rPr>
                <a:t>SNCR</a:t>
              </a:r>
            </a:p>
          </p:txBody>
        </p:sp>
        <p:grpSp>
          <p:nvGrpSpPr>
            <p:cNvPr id="51223" name="Group 18"/>
            <p:cNvGrpSpPr>
              <a:grpSpLocks/>
            </p:cNvGrpSpPr>
            <p:nvPr/>
          </p:nvGrpSpPr>
          <p:grpSpPr bwMode="auto">
            <a:xfrm>
              <a:off x="5029200" y="1720851"/>
              <a:ext cx="2895600" cy="1409700"/>
              <a:chOff x="3168" y="1084"/>
              <a:chExt cx="1824" cy="888"/>
            </a:xfrm>
          </p:grpSpPr>
          <p:sp>
            <p:nvSpPr>
              <p:cNvPr id="51224" name="Text Box 19"/>
              <p:cNvSpPr txBox="1">
                <a:spLocks noChangeAspect="1" noChangeArrowheads="1"/>
              </p:cNvSpPr>
              <p:nvPr/>
            </p:nvSpPr>
            <p:spPr bwMode="auto">
              <a:xfrm>
                <a:off x="3168" y="1568"/>
                <a:ext cx="1824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999999"/>
                </a:prstShdw>
              </a:effectLst>
            </p:spPr>
            <p:txBody>
              <a:bodyPr lIns="90000" tIns="46800" rIns="90000" bIns="46800" anchor="ctr">
                <a:spAutoFit/>
              </a:bodyPr>
              <a:lstStyle/>
              <a:p>
                <a:r>
                  <a:rPr lang="en-US" b="1"/>
                  <a:t>T° injec.: 850-1000°C</a:t>
                </a:r>
              </a:p>
              <a:p>
                <a:r>
                  <a:rPr lang="en-US" b="1"/>
                  <a:t>Red.: up to 75%</a:t>
                </a:r>
                <a:r>
                  <a:rPr lang="en-US" b="1">
                    <a:solidFill>
                      <a:srgbClr val="FF0000"/>
                    </a:solidFill>
                  </a:rPr>
                  <a:t> </a:t>
                </a:r>
              </a:p>
            </p:txBody>
          </p:sp>
          <p:sp>
            <p:nvSpPr>
              <p:cNvPr id="51225" name="Text Box 20"/>
              <p:cNvSpPr txBox="1">
                <a:spLocks noChangeArrowheads="1"/>
              </p:cNvSpPr>
              <p:nvPr/>
            </p:nvSpPr>
            <p:spPr bwMode="auto">
              <a:xfrm>
                <a:off x="3168" y="1084"/>
                <a:ext cx="1536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r>
                  <a:rPr lang="en-US" b="1">
                    <a:solidFill>
                      <a:schemeClr val="accent2"/>
                    </a:solidFill>
                  </a:rPr>
                  <a:t>S</a:t>
                </a:r>
                <a:r>
                  <a:rPr lang="en-US" b="1"/>
                  <a:t>elective </a:t>
                </a:r>
                <a:r>
                  <a:rPr lang="en-US" b="1">
                    <a:solidFill>
                      <a:schemeClr val="accent2"/>
                    </a:solidFill>
                  </a:rPr>
                  <a:t>N</a:t>
                </a:r>
                <a:r>
                  <a:rPr lang="en-US" b="1"/>
                  <a:t>on </a:t>
                </a:r>
                <a:r>
                  <a:rPr lang="en-US" b="1">
                    <a:solidFill>
                      <a:schemeClr val="accent2"/>
                    </a:solidFill>
                  </a:rPr>
                  <a:t>C</a:t>
                </a:r>
                <a:r>
                  <a:rPr lang="en-US" b="1"/>
                  <a:t>atalytic </a:t>
                </a:r>
                <a:r>
                  <a:rPr lang="en-US" b="1">
                    <a:solidFill>
                      <a:schemeClr val="accent2"/>
                    </a:solidFill>
                  </a:rPr>
                  <a:t>R</a:t>
                </a:r>
                <a:r>
                  <a:rPr lang="en-US" b="1"/>
                  <a:t>eduction</a:t>
                </a:r>
              </a:p>
            </p:txBody>
          </p:sp>
        </p:grpSp>
        <p:sp>
          <p:nvSpPr>
            <p:cNvPr id="51226" name="Line 26"/>
            <p:cNvSpPr>
              <a:spLocks noChangeShapeType="1"/>
            </p:cNvSpPr>
            <p:nvPr/>
          </p:nvSpPr>
          <p:spPr bwMode="auto">
            <a:xfrm flipV="1">
              <a:off x="7467600" y="1477963"/>
              <a:ext cx="0" cy="17224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endParaRPr lang="de-DE"/>
            </a:p>
          </p:txBody>
        </p:sp>
      </p:grpSp>
      <p:sp>
        <p:nvSpPr>
          <p:cNvPr id="51227" name="Line 28"/>
          <p:cNvSpPr>
            <a:spLocks noChangeShapeType="1"/>
          </p:cNvSpPr>
          <p:nvPr/>
        </p:nvSpPr>
        <p:spPr bwMode="auto">
          <a:xfrm flipV="1">
            <a:off x="7467600" y="5900738"/>
            <a:ext cx="0" cy="7207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endParaRPr lang="de-DE"/>
          </a:p>
        </p:txBody>
      </p:sp>
      <p:sp>
        <p:nvSpPr>
          <p:cNvPr id="51228" name="Rectangle 2"/>
          <p:cNvSpPr txBox="1"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2400" b="1"/>
              <a:t>Reduction requires temperature or catalyst</a:t>
            </a:r>
          </a:p>
        </p:txBody>
      </p:sp>
      <p:pic>
        <p:nvPicPr>
          <p:cNvPr id="51229" name="Picture 6" descr="AD-0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00" y="3357563"/>
            <a:ext cx="2362200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B0482BE-65E2-483F-AB3C-1200CFCF6718}" type="slidenum">
              <a:rPr lang="en-US" sz="800"/>
              <a:pPr algn="r"/>
              <a:t>31</a:t>
            </a:fld>
            <a:endParaRPr lang="en-US" sz="800"/>
          </a:p>
        </p:txBody>
      </p:sp>
      <p:sp>
        <p:nvSpPr>
          <p:cNvPr id="52229" name="Rectangle 3"/>
          <p:cNvSpPr>
            <a:spLocks noChangeArrowheads="1"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Critical for successful SNCR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Optimum temperature window: 850-1050</a:t>
            </a:r>
            <a:r>
              <a:rPr lang="en-US" sz="1600" baseline="50000"/>
              <a:t>o</a:t>
            </a:r>
            <a:r>
              <a:rPr lang="en-US" sz="1600"/>
              <a:t>C</a:t>
            </a:r>
            <a:br>
              <a:rPr lang="en-US" sz="1600"/>
            </a:br>
            <a:r>
              <a:rPr lang="en-US" sz="1600"/>
              <a:t>depending on reagent, gas composition etc.</a:t>
            </a:r>
            <a:br>
              <a:rPr lang="en-US" sz="1600"/>
            </a:br>
            <a:r>
              <a:rPr lang="en-US" sz="1600"/>
              <a:t>Too low &gt;&gt; NH3 slip</a:t>
            </a:r>
            <a:br>
              <a:rPr lang="en-US" sz="1600"/>
            </a:br>
            <a:r>
              <a:rPr lang="en-US" sz="1600"/>
              <a:t>Too high &gt;&gt; NOx formation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Good mixing and sufficient residence time in this window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Availability of oxygen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Ammonia allows injection at lower temperature</a:t>
            </a:r>
          </a:p>
        </p:txBody>
      </p:sp>
      <p:sp>
        <p:nvSpPr>
          <p:cNvPr id="52230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Proper temperature is key for successful SNCR</a:t>
            </a:r>
          </a:p>
        </p:txBody>
      </p:sp>
      <p:grpSp>
        <p:nvGrpSpPr>
          <p:cNvPr id="52231" name="Group 1"/>
          <p:cNvGrpSpPr>
            <a:grpSpLocks/>
          </p:cNvGrpSpPr>
          <p:nvPr/>
        </p:nvGrpSpPr>
        <p:grpSpPr bwMode="auto">
          <a:xfrm>
            <a:off x="1023938" y="3841750"/>
            <a:ext cx="3432175" cy="2530475"/>
            <a:chOff x="1952006" y="1143000"/>
            <a:chExt cx="3432794" cy="2529641"/>
          </a:xfrm>
        </p:grpSpPr>
        <p:pic>
          <p:nvPicPr>
            <p:cNvPr id="52232" name="Picture 5" descr="NO-NH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55800" y="1143000"/>
              <a:ext cx="342900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33" name="Text Box 6"/>
            <p:cNvSpPr txBox="1">
              <a:spLocks noChangeArrowheads="1"/>
            </p:cNvSpPr>
            <p:nvPr/>
          </p:nvSpPr>
          <p:spPr bwMode="auto">
            <a:xfrm>
              <a:off x="3858937" y="1523874"/>
              <a:ext cx="865344" cy="3650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r>
                <a:rPr lang="en-US" sz="900" b="1"/>
                <a:t>NO reduction</a:t>
              </a:r>
            </a:p>
          </p:txBody>
        </p:sp>
        <p:sp>
          <p:nvSpPr>
            <p:cNvPr id="52234" name="Text Box 7"/>
            <p:cNvSpPr txBox="1">
              <a:spLocks noChangeArrowheads="1"/>
            </p:cNvSpPr>
            <p:nvPr/>
          </p:nvSpPr>
          <p:spPr bwMode="auto">
            <a:xfrm>
              <a:off x="2504556" y="1330263"/>
              <a:ext cx="1735450" cy="2285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r>
                <a:rPr lang="en-US" sz="900" b="1"/>
                <a:t>NH3/NO</a:t>
              </a:r>
              <a:r>
                <a:rPr lang="en-US" sz="600"/>
                <a:t>raw</a:t>
              </a:r>
              <a:r>
                <a:rPr lang="en-US" sz="900" b="1"/>
                <a:t> molar ratio = 1</a:t>
              </a:r>
            </a:p>
          </p:txBody>
        </p:sp>
        <p:sp>
          <p:nvSpPr>
            <p:cNvPr id="52235" name="Text Box 8"/>
            <p:cNvSpPr txBox="1">
              <a:spLocks noChangeArrowheads="1"/>
            </p:cNvSpPr>
            <p:nvPr/>
          </p:nvSpPr>
          <p:spPr bwMode="auto">
            <a:xfrm rot="-5400000">
              <a:off x="1480732" y="2137976"/>
              <a:ext cx="1171189" cy="22864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900" b="1"/>
                <a:t>NO reduction in %</a:t>
              </a:r>
            </a:p>
          </p:txBody>
        </p:sp>
        <p:sp>
          <p:nvSpPr>
            <p:cNvPr id="52236" name="Text Box 9"/>
            <p:cNvSpPr txBox="1">
              <a:spLocks noChangeArrowheads="1"/>
            </p:cNvSpPr>
            <p:nvPr/>
          </p:nvSpPr>
          <p:spPr bwMode="auto">
            <a:xfrm rot="-5400000">
              <a:off x="4765002" y="2107030"/>
              <a:ext cx="912512" cy="22864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r>
                <a:rPr lang="en-US" sz="900" b="1"/>
                <a:t>NH3 slip in %</a:t>
              </a:r>
            </a:p>
          </p:txBody>
        </p:sp>
        <p:sp>
          <p:nvSpPr>
            <p:cNvPr id="52237" name="Text Box 10"/>
            <p:cNvSpPr txBox="1">
              <a:spLocks noChangeArrowheads="1"/>
            </p:cNvSpPr>
            <p:nvPr/>
          </p:nvSpPr>
          <p:spPr bwMode="auto">
            <a:xfrm>
              <a:off x="2864983" y="3391746"/>
              <a:ext cx="1627481" cy="2285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r>
                <a:rPr lang="en-US" sz="900" b="1"/>
                <a:t>Gas temperature in °C</a:t>
              </a:r>
            </a:p>
          </p:txBody>
        </p:sp>
        <p:sp>
          <p:nvSpPr>
            <p:cNvPr id="52238" name="Rectangle 11"/>
            <p:cNvSpPr>
              <a:spLocks noChangeArrowheads="1"/>
            </p:cNvSpPr>
            <p:nvPr/>
          </p:nvSpPr>
          <p:spPr bwMode="auto">
            <a:xfrm>
              <a:off x="2504556" y="2775999"/>
              <a:ext cx="863755" cy="36659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2239" name="Rectangle 12"/>
            <p:cNvSpPr>
              <a:spLocks noChangeArrowheads="1"/>
            </p:cNvSpPr>
            <p:nvPr/>
          </p:nvSpPr>
          <p:spPr bwMode="auto">
            <a:xfrm>
              <a:off x="2720495" y="1779378"/>
              <a:ext cx="960610" cy="391983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2240" name="Text Box 13"/>
            <p:cNvSpPr txBox="1">
              <a:spLocks noChangeArrowheads="1"/>
            </p:cNvSpPr>
            <p:nvPr/>
          </p:nvSpPr>
          <p:spPr bwMode="auto">
            <a:xfrm>
              <a:off x="2288617" y="2707759"/>
              <a:ext cx="792305" cy="365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r>
                <a:rPr lang="en-US" sz="900" b="1"/>
                <a:t>NH3</a:t>
              </a:r>
              <a:br>
                <a:rPr lang="en-US" sz="900" b="1"/>
              </a:br>
              <a:r>
                <a:rPr lang="en-US" sz="900" b="1"/>
                <a:t>slip</a:t>
              </a:r>
            </a:p>
          </p:txBody>
        </p:sp>
        <p:sp>
          <p:nvSpPr>
            <p:cNvPr id="52241" name="Text Box 14"/>
            <p:cNvSpPr txBox="1">
              <a:spLocks noChangeArrowheads="1"/>
            </p:cNvSpPr>
            <p:nvPr/>
          </p:nvSpPr>
          <p:spPr bwMode="auto">
            <a:xfrm>
              <a:off x="2072678" y="3428247"/>
              <a:ext cx="658931" cy="244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sz="1000"/>
                <a:t>example</a:t>
              </a:r>
            </a:p>
          </p:txBody>
        </p:sp>
      </p:grpSp>
      <p:grpSp>
        <p:nvGrpSpPr>
          <p:cNvPr id="52242" name="Group 15"/>
          <p:cNvGrpSpPr>
            <a:grpSpLocks/>
          </p:cNvGrpSpPr>
          <p:nvPr/>
        </p:nvGrpSpPr>
        <p:grpSpPr bwMode="auto">
          <a:xfrm>
            <a:off x="5414963" y="3948113"/>
            <a:ext cx="3602037" cy="2466975"/>
            <a:chOff x="3528" y="709"/>
            <a:chExt cx="2495" cy="1699"/>
          </a:xfrm>
        </p:grpSpPr>
        <p:pic>
          <p:nvPicPr>
            <p:cNvPr id="52243" name="Picture 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58" y="709"/>
              <a:ext cx="2465" cy="16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244" name="Text Box 17"/>
            <p:cNvSpPr txBox="1">
              <a:spLocks noChangeArrowheads="1"/>
            </p:cNvSpPr>
            <p:nvPr/>
          </p:nvSpPr>
          <p:spPr bwMode="auto">
            <a:xfrm>
              <a:off x="3528" y="2260"/>
              <a:ext cx="1396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800"/>
                <a:t>Source curves: ABC&amp;I (generic data)</a:t>
              </a:r>
            </a:p>
          </p:txBody>
        </p:sp>
        <p:grpSp>
          <p:nvGrpSpPr>
            <p:cNvPr id="52245" name="Group 18"/>
            <p:cNvGrpSpPr>
              <a:grpSpLocks/>
            </p:cNvGrpSpPr>
            <p:nvPr/>
          </p:nvGrpSpPr>
          <p:grpSpPr bwMode="auto">
            <a:xfrm>
              <a:off x="4753" y="764"/>
              <a:ext cx="1189" cy="258"/>
              <a:chOff x="3619" y="1071"/>
              <a:chExt cx="1327" cy="423"/>
            </a:xfrm>
          </p:grpSpPr>
          <p:sp>
            <p:nvSpPr>
              <p:cNvPr id="52246" name="Line 19"/>
              <p:cNvSpPr>
                <a:spLocks noChangeShapeType="1"/>
              </p:cNvSpPr>
              <p:nvPr/>
            </p:nvSpPr>
            <p:spPr bwMode="auto">
              <a:xfrm flipH="1">
                <a:off x="3619" y="1253"/>
                <a:ext cx="499" cy="0"/>
              </a:xfrm>
              <a:prstGeom prst="line">
                <a:avLst/>
              </a:prstGeom>
              <a:noFill/>
              <a:ln w="63500">
                <a:solidFill>
                  <a:srgbClr val="3366FF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52247" name="Text Box 20"/>
              <p:cNvSpPr txBox="1">
                <a:spLocks noChangeArrowheads="1"/>
              </p:cNvSpPr>
              <p:nvPr/>
            </p:nvSpPr>
            <p:spPr bwMode="auto">
              <a:xfrm>
                <a:off x="4164" y="1071"/>
                <a:ext cx="782" cy="423"/>
              </a:xfrm>
              <a:prstGeom prst="rect">
                <a:avLst/>
              </a:prstGeom>
              <a:noFill/>
              <a:ln w="9525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</a:pPr>
                <a:r>
                  <a:rPr lang="en-US"/>
                  <a:t>O</a:t>
                </a:r>
                <a:r>
                  <a:rPr lang="en-US" baseline="-25000"/>
                  <a:t>2</a:t>
                </a:r>
                <a:r>
                  <a:rPr lang="en-US"/>
                  <a:t>, CO</a:t>
                </a:r>
              </a:p>
            </p:txBody>
          </p:sp>
        </p:grp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B1E0452-5BAB-4138-A937-76EA5BFCD305}" type="slidenum">
              <a:rPr lang="en-US" sz="800"/>
              <a:pPr algn="r"/>
              <a:t>32</a:t>
            </a:fld>
            <a:endParaRPr lang="en-US" sz="800"/>
          </a:p>
        </p:txBody>
      </p:sp>
      <p:pic>
        <p:nvPicPr>
          <p:cNvPr id="53253" name="Picture 4"/>
          <p:cNvPicPr>
            <a:picLocks noChangeAspect="1" noChangeArrowheads="1"/>
          </p:cNvPicPr>
          <p:nvPr/>
        </p:nvPicPr>
        <p:blipFill>
          <a:blip r:embed="rId2"/>
          <a:srcRect l="1593" t="6697" r="4369" b="2602"/>
          <a:stretch>
            <a:fillRect/>
          </a:stretch>
        </p:blipFill>
        <p:spPr bwMode="auto">
          <a:xfrm>
            <a:off x="4733925" y="1195388"/>
            <a:ext cx="5043488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Rectangle 3"/>
          <p:cNvSpPr>
            <a:spLocks noChangeArrowheads="1"/>
          </p:cNvSpPr>
          <p:nvPr/>
        </p:nvSpPr>
        <p:spPr bwMode="auto">
          <a:xfrm>
            <a:off x="560388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Improper SNCR performance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CO or NH</a:t>
            </a:r>
            <a:r>
              <a:rPr lang="en-US" sz="1600" baseline="-25000"/>
              <a:t>3</a:t>
            </a:r>
            <a:r>
              <a:rPr lang="en-US" sz="1600"/>
              <a:t> emissions</a:t>
            </a:r>
            <a:br>
              <a:rPr lang="en-US" sz="1600"/>
            </a:br>
            <a:r>
              <a:rPr lang="en-US" sz="1600"/>
              <a:t>(ammonia slip) 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High operating costs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Risk of non-compliances</a:t>
            </a:r>
            <a:r>
              <a:rPr lang="en-US" sz="1900"/>
              <a:t/>
            </a:r>
            <a:br>
              <a:rPr lang="en-US" sz="1900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ebdings" pitchFamily="18" charset="2"/>
              <a:buNone/>
            </a:pP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53255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Improper SNCR performance leads to increased NH</a:t>
            </a:r>
            <a:r>
              <a:rPr lang="en-US" sz="2400" b="1" baseline="-25000"/>
              <a:t>3</a:t>
            </a:r>
            <a:r>
              <a:rPr lang="en-US" sz="2400" b="1"/>
              <a:t> and/or CO emissions …and to high costs!</a:t>
            </a:r>
          </a:p>
        </p:txBody>
      </p:sp>
      <p:sp>
        <p:nvSpPr>
          <p:cNvPr id="53256" name="Rectangle 5"/>
          <p:cNvSpPr>
            <a:spLocks noChangeArrowheads="1"/>
          </p:cNvSpPr>
          <p:nvPr/>
        </p:nvSpPr>
        <p:spPr bwMode="auto">
          <a:xfrm>
            <a:off x="5240338" y="1236663"/>
            <a:ext cx="20161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spcAft>
                <a:spcPct val="30000"/>
              </a:spcAft>
            </a:pPr>
            <a:r>
              <a:rPr lang="en-US" sz="1200"/>
              <a:t>Example of SNCR trial</a:t>
            </a:r>
          </a:p>
        </p:txBody>
      </p:sp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200025" y="3560763"/>
            <a:ext cx="5000625" cy="2824162"/>
            <a:chOff x="1033" y="1528"/>
            <a:chExt cx="4491" cy="2536"/>
          </a:xfrm>
        </p:grpSpPr>
        <p:pic>
          <p:nvPicPr>
            <p:cNvPr id="53258" name="Picture 6"/>
            <p:cNvPicPr>
              <a:picLocks noChangeAspect="1" noChangeArrowheads="1"/>
            </p:cNvPicPr>
            <p:nvPr/>
          </p:nvPicPr>
          <p:blipFill>
            <a:blip r:embed="rId3"/>
            <a:srcRect t="7867"/>
            <a:stretch>
              <a:fillRect/>
            </a:stretch>
          </p:blipFill>
          <p:spPr bwMode="auto">
            <a:xfrm>
              <a:off x="1033" y="1528"/>
              <a:ext cx="4491" cy="2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259" name="Line 7"/>
            <p:cNvSpPr>
              <a:spLocks noChangeShapeType="1"/>
            </p:cNvSpPr>
            <p:nvPr/>
          </p:nvSpPr>
          <p:spPr bwMode="auto">
            <a:xfrm flipH="1">
              <a:off x="4798" y="2728"/>
              <a:ext cx="322" cy="67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53260" name="Line 8"/>
            <p:cNvSpPr>
              <a:spLocks noChangeShapeType="1"/>
            </p:cNvSpPr>
            <p:nvPr/>
          </p:nvSpPr>
          <p:spPr bwMode="auto">
            <a:xfrm flipV="1">
              <a:off x="3256" y="2795"/>
              <a:ext cx="1542" cy="454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5024438" y="4638675"/>
            <a:ext cx="4752975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Example of cost consequences SNCR optimization, i.p. change from urea to ammonia: 50% SNCR operation cost saved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133F5C5-369B-42C6-A748-303D0DD39257}" type="slidenum">
              <a:rPr lang="en-US" sz="800"/>
              <a:pPr algn="r"/>
              <a:t>33</a:t>
            </a:fld>
            <a:endParaRPr lang="en-US" sz="800"/>
          </a:p>
        </p:txBody>
      </p:sp>
      <p:sp>
        <p:nvSpPr>
          <p:cNvPr id="54277" name="Titel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 lower the NOx-target at stack, the more important is the efficiency of the SNCR</a:t>
            </a:r>
          </a:p>
        </p:txBody>
      </p:sp>
      <p:graphicFrame>
        <p:nvGraphicFramePr>
          <p:cNvPr id="7" name="Diagramm 6"/>
          <p:cNvGraphicFramePr>
            <a:graphicFrameLocks/>
          </p:cNvGraphicFramePr>
          <p:nvPr/>
        </p:nvGraphicFramePr>
        <p:xfrm>
          <a:off x="1208584" y="1469086"/>
          <a:ext cx="8104820" cy="477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4279" name="Gruppieren 3"/>
          <p:cNvGrpSpPr>
            <a:grpSpLocks/>
          </p:cNvGrpSpPr>
          <p:nvPr/>
        </p:nvGrpSpPr>
        <p:grpSpPr bwMode="auto">
          <a:xfrm>
            <a:off x="7177088" y="5299075"/>
            <a:ext cx="1198562" cy="246063"/>
            <a:chOff x="7113240" y="5142093"/>
            <a:chExt cx="1198675" cy="246221"/>
          </a:xfrm>
        </p:grpSpPr>
        <p:sp>
          <p:nvSpPr>
            <p:cNvPr id="54280" name="Geschweifte Klammer rechts 1"/>
            <p:cNvSpPr>
              <a:spLocks/>
            </p:cNvSpPr>
            <p:nvPr/>
          </p:nvSpPr>
          <p:spPr bwMode="auto">
            <a:xfrm>
              <a:off x="7113240" y="5157192"/>
              <a:ext cx="72008" cy="216024"/>
            </a:xfrm>
            <a:prstGeom prst="rightBrace">
              <a:avLst>
                <a:gd name="adj1" fmla="val 8333"/>
                <a:gd name="adj2" fmla="val 46694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de-CH" sz="2600"/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7243427" y="5142093"/>
              <a:ext cx="1068488" cy="2462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000" dirty="0">
                  <a:latin typeface="+mn-lt"/>
                  <a:cs typeface="+mn-cs"/>
                </a:rPr>
                <a:t>0.06 CHF/t cli</a:t>
              </a:r>
            </a:p>
          </p:txBody>
        </p:sp>
      </p:grpSp>
      <p:grpSp>
        <p:nvGrpSpPr>
          <p:cNvPr id="54282" name="Gruppieren 11"/>
          <p:cNvGrpSpPr>
            <a:grpSpLocks/>
          </p:cNvGrpSpPr>
          <p:nvPr/>
        </p:nvGrpSpPr>
        <p:grpSpPr bwMode="auto">
          <a:xfrm>
            <a:off x="3705225" y="4251325"/>
            <a:ext cx="1368425" cy="792163"/>
            <a:chOff x="7041232" y="4689140"/>
            <a:chExt cx="1368152" cy="792088"/>
          </a:xfrm>
        </p:grpSpPr>
        <p:sp>
          <p:nvSpPr>
            <p:cNvPr id="54283" name="Geschweifte Klammer rechts 12"/>
            <p:cNvSpPr>
              <a:spLocks/>
            </p:cNvSpPr>
            <p:nvPr/>
          </p:nvSpPr>
          <p:spPr bwMode="auto">
            <a:xfrm>
              <a:off x="7041232" y="4689140"/>
              <a:ext cx="252028" cy="792088"/>
            </a:xfrm>
            <a:prstGeom prst="rightBrace">
              <a:avLst>
                <a:gd name="adj1" fmla="val 20429"/>
                <a:gd name="adj2" fmla="val 46694"/>
              </a:avLst>
            </a:prstGeom>
            <a:noFill/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spcBef>
                  <a:spcPct val="2000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de-CH" sz="260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7365017" y="4936767"/>
              <a:ext cx="1044367" cy="2460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CH" sz="1000" dirty="0">
                  <a:latin typeface="+mn-lt"/>
                  <a:cs typeface="+mn-cs"/>
                </a:rPr>
                <a:t>0.25 CHF/t cli</a:t>
              </a:r>
            </a:p>
          </p:txBody>
        </p:sp>
      </p:grpSp>
      <p:sp>
        <p:nvSpPr>
          <p:cNvPr id="54285" name="Textfeld 4"/>
          <p:cNvSpPr txBox="1">
            <a:spLocks noChangeArrowheads="1"/>
          </p:cNvSpPr>
          <p:nvPr/>
        </p:nvSpPr>
        <p:spPr bwMode="auto">
          <a:xfrm rot="460802">
            <a:off x="1936750" y="4645025"/>
            <a:ext cx="6540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800"/>
              <a:t>eta =70%</a:t>
            </a:r>
          </a:p>
        </p:txBody>
      </p:sp>
      <p:sp>
        <p:nvSpPr>
          <p:cNvPr id="54286" name="Textfeld 15"/>
          <p:cNvSpPr txBox="1">
            <a:spLocks noChangeArrowheads="1"/>
          </p:cNvSpPr>
          <p:nvPr/>
        </p:nvSpPr>
        <p:spPr bwMode="auto">
          <a:xfrm rot="733749">
            <a:off x="1952625" y="4221163"/>
            <a:ext cx="6381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800"/>
              <a:t>eta =45%</a:t>
            </a:r>
          </a:p>
        </p:txBody>
      </p:sp>
      <p:sp>
        <p:nvSpPr>
          <p:cNvPr id="54287" name="Textfeld 16"/>
          <p:cNvSpPr txBox="1">
            <a:spLocks noChangeArrowheads="1"/>
          </p:cNvSpPr>
          <p:nvPr/>
        </p:nvSpPr>
        <p:spPr bwMode="auto">
          <a:xfrm rot="1118824">
            <a:off x="1939925" y="3594100"/>
            <a:ext cx="6270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800"/>
              <a:t>eta =30%</a:t>
            </a:r>
          </a:p>
        </p:txBody>
      </p:sp>
      <p:sp>
        <p:nvSpPr>
          <p:cNvPr id="54288" name="Textfeld 5"/>
          <p:cNvSpPr txBox="1">
            <a:spLocks noChangeArrowheads="1"/>
          </p:cNvSpPr>
          <p:nvPr/>
        </p:nvSpPr>
        <p:spPr bwMode="auto">
          <a:xfrm>
            <a:off x="2936875" y="2722563"/>
            <a:ext cx="3365500" cy="3381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CH" sz="1600"/>
              <a:t>@ NO 900 g/t cli from the process</a:t>
            </a:r>
          </a:p>
        </p:txBody>
      </p:sp>
      <p:sp>
        <p:nvSpPr>
          <p:cNvPr id="54289" name="Footer Placeholder 2"/>
          <p:cNvSpPr txBox="1">
            <a:spLocks/>
          </p:cNvSpPr>
          <p:nvPr/>
        </p:nvSpPr>
        <p:spPr bwMode="auto">
          <a:xfrm>
            <a:off x="8059738" y="1209675"/>
            <a:ext cx="1223962" cy="12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r>
              <a:rPr lang="en-US" sz="1000"/>
              <a:t>Source: Ernst Bucher, Holcim Central Europe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093B266-E47B-43CA-8C53-4B1C5F91E1FC}" type="slidenum">
              <a:rPr lang="en-US" sz="800"/>
              <a:pPr algn="r"/>
              <a:t>34</a:t>
            </a:fld>
            <a:endParaRPr lang="en-US" sz="800"/>
          </a:p>
        </p:txBody>
      </p:sp>
      <p:pic>
        <p:nvPicPr>
          <p:cNvPr id="87050" name="Picture 8"/>
          <p:cNvPicPr>
            <a:picLocks noChangeAspect="1" noChangeArrowheads="1"/>
          </p:cNvPicPr>
          <p:nvPr/>
        </p:nvPicPr>
        <p:blipFill>
          <a:blip r:embed="rId2"/>
          <a:srcRect l="13892"/>
          <a:stretch>
            <a:fillRect/>
          </a:stretch>
        </p:blipFill>
        <p:spPr bwMode="auto">
          <a:xfrm>
            <a:off x="200025" y="2782888"/>
            <a:ext cx="5491163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Rectangle 3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Adequate reagent </a:t>
            </a:r>
            <a:r>
              <a:rPr lang="en-US" sz="2000"/>
              <a:t>to minimize</a:t>
            </a:r>
            <a:br>
              <a:rPr lang="en-US" sz="2000"/>
            </a:br>
            <a:r>
              <a:rPr lang="en-US" sz="2000"/>
              <a:t>consumption and costs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b="1"/>
              <a:t>Best injection location</a:t>
            </a:r>
            <a:r>
              <a:rPr lang="en-US" sz="2000"/>
              <a:t> for reagent</a:t>
            </a:r>
            <a:br>
              <a:rPr lang="en-US" sz="2000"/>
            </a:br>
            <a:r>
              <a:rPr lang="en-US" sz="2000"/>
              <a:t>(can change due to stratification)</a:t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r>
              <a:rPr lang="en-US" sz="2000"/>
              <a:t/>
            </a:r>
            <a:br>
              <a:rPr lang="en-US" sz="2000"/>
            </a:br>
            <a:endParaRPr lang="en-US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Adequate </a:t>
            </a:r>
            <a:r>
              <a:rPr lang="en-US" sz="2000" b="1"/>
              <a:t>reagent distribution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Optimization of reagent</a:t>
            </a:r>
            <a:br>
              <a:rPr lang="en-US" sz="2000"/>
            </a:br>
            <a:r>
              <a:rPr lang="en-US" sz="2000" b="1"/>
              <a:t>control loop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b="1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b="1"/>
          </a:p>
        </p:txBody>
      </p:sp>
      <p:sp>
        <p:nvSpPr>
          <p:cNvPr id="55303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Trials for SNCR optimization and low NOx</a:t>
            </a:r>
          </a:p>
        </p:txBody>
      </p:sp>
      <p:pic>
        <p:nvPicPr>
          <p:cNvPr id="87046" name="Picture 4" descr="IMG_55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3225" y="1339850"/>
            <a:ext cx="2930525" cy="219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7047" name="Picture 5" descr="IMG_5526ammoniatank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88" y="4437063"/>
            <a:ext cx="2203450" cy="1692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7048" name="Picture 6" descr="IMG_550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05750" y="3716338"/>
            <a:ext cx="1820863" cy="2427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7049" name="Picture 7" descr="IMG_550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20975" y="4868863"/>
            <a:ext cx="2519363" cy="1292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6425A44-74E5-46A0-8266-00251A42D9C0}" type="slidenum">
              <a:rPr lang="en-US" sz="800"/>
              <a:pPr algn="r"/>
              <a:t>35</a:t>
            </a:fld>
            <a:endParaRPr lang="en-US" sz="800"/>
          </a:p>
        </p:txBody>
      </p:sp>
      <p:sp>
        <p:nvSpPr>
          <p:cNvPr id="56325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Example Ternate: Comparison of different injection levels</a:t>
            </a:r>
          </a:p>
        </p:txBody>
      </p:sp>
      <p:pic>
        <p:nvPicPr>
          <p:cNvPr id="5632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6475" y="1220788"/>
            <a:ext cx="6034088" cy="50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3F952C2-5C9E-4A9C-985B-5C46BC1722BE}" type="slidenum">
              <a:rPr lang="en-US" sz="800"/>
              <a:pPr algn="r"/>
              <a:t>36</a:t>
            </a:fld>
            <a:endParaRPr lang="en-US" sz="800"/>
          </a:p>
        </p:txBody>
      </p:sp>
      <p:pic>
        <p:nvPicPr>
          <p:cNvPr id="57349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2550" y="1543050"/>
            <a:ext cx="7345363" cy="398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50" name="Rectangle 2"/>
          <p:cNvSpPr>
            <a:spLocks noChangeArrowheads="1"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Higher efficiencies for Ammonia trials (brownish) compared to Urea (blue)</a:t>
            </a:r>
            <a:br>
              <a:rPr lang="en-US"/>
            </a:br>
            <a:r>
              <a:rPr lang="en-US" sz="1200"/>
              <a:t>(different plants)</a:t>
            </a:r>
          </a:p>
        </p:txBody>
      </p:sp>
      <p:sp>
        <p:nvSpPr>
          <p:cNvPr id="57351" name="Rectangle 4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Ammonia is generally the more economic reagent</a:t>
            </a:r>
          </a:p>
        </p:txBody>
      </p:sp>
      <p:sp>
        <p:nvSpPr>
          <p:cNvPr id="57352" name="Rectangle 9"/>
          <p:cNvSpPr>
            <a:spLocks noChangeArrowheads="1"/>
          </p:cNvSpPr>
          <p:nvPr/>
        </p:nvSpPr>
        <p:spPr bwMode="auto">
          <a:xfrm>
            <a:off x="793750" y="5419725"/>
            <a:ext cx="846296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tabLst>
                <a:tab pos="630238" algn="l"/>
              </a:tabLst>
            </a:pPr>
            <a:r>
              <a:rPr lang="en-US" sz="1600" b="1">
                <a:cs typeface="Times New Roman" pitchFamily="18" charset="0"/>
              </a:rPr>
              <a:t>Guide values</a:t>
            </a:r>
            <a:r>
              <a:rPr lang="en-US" sz="1600">
                <a:cs typeface="Times New Roman" pitchFamily="18" charset="0"/>
              </a:rPr>
              <a:t>	Efficiency 	</a:t>
            </a:r>
            <a:r>
              <a:rPr lang="en-US" sz="1600"/>
              <a:t>~ </a:t>
            </a:r>
            <a:r>
              <a:rPr lang="en-US" sz="1600">
                <a:cs typeface="Times New Roman" pitchFamily="18" charset="0"/>
              </a:rPr>
              <a:t>55% at Molar Ratio of 1-1,2 (Ammonia) </a:t>
            </a:r>
          </a:p>
          <a:p>
            <a:pPr lvl="1" algn="just">
              <a:tabLst>
                <a:tab pos="630238" algn="l"/>
              </a:tabLst>
            </a:pPr>
            <a:r>
              <a:rPr lang="en-US" sz="1600">
                <a:cs typeface="Times New Roman" pitchFamily="18" charset="0"/>
              </a:rPr>
              <a:t>	                			</a:t>
            </a:r>
            <a:r>
              <a:rPr lang="en-US" sz="1600"/>
              <a:t>~</a:t>
            </a:r>
            <a:r>
              <a:rPr lang="en-US" sz="1600">
                <a:cs typeface="Times New Roman" pitchFamily="18" charset="0"/>
              </a:rPr>
              <a:t> 30% at Molar Ratio of 1-1,2 (Urea)</a:t>
            </a:r>
            <a:r>
              <a:rPr lang="en-US" sz="1600"/>
              <a:t> </a:t>
            </a:r>
          </a:p>
          <a:p>
            <a:pPr lvl="1" algn="just">
              <a:tabLst>
                <a:tab pos="630238" algn="l"/>
              </a:tabLst>
            </a:pPr>
            <a:r>
              <a:rPr lang="en-US" sz="1600">
                <a:cs typeface="Times New Roman" pitchFamily="18" charset="0"/>
              </a:rPr>
              <a:t>			Molar Ratios 	&lt; 1.2 : NH</a:t>
            </a:r>
            <a:r>
              <a:rPr lang="en-US" sz="1600" baseline="-25000">
                <a:cs typeface="Times New Roman" pitchFamily="18" charset="0"/>
              </a:rPr>
              <a:t>3</a:t>
            </a:r>
            <a:r>
              <a:rPr lang="en-US" sz="1600">
                <a:cs typeface="Times New Roman" pitchFamily="18" charset="0"/>
              </a:rPr>
              <a:t> slip not expected	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8182CDC-2D39-4A3B-AB15-F717D613136F}" type="slidenum">
              <a:rPr lang="en-US" sz="800"/>
              <a:pPr algn="r"/>
              <a:t>37</a:t>
            </a:fld>
            <a:endParaRPr lang="en-US" sz="800"/>
          </a:p>
        </p:txBody>
      </p:sp>
      <p:sp>
        <p:nvSpPr>
          <p:cNvPr id="58373" name="Rectangle 3"/>
          <p:cNvSpPr>
            <a:spLocks noChangeArrowheads="1"/>
          </p:cNvSpPr>
          <p:nvPr/>
        </p:nvSpPr>
        <p:spPr bwMode="auto">
          <a:xfrm>
            <a:off x="560388" y="1268413"/>
            <a:ext cx="8785225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Urea requires more residence time</a:t>
            </a:r>
            <a:br>
              <a:rPr lang="en-US" sz="2000"/>
            </a:br>
            <a:r>
              <a:rPr lang="en-US" sz="2000"/>
              <a:t>(water evaporation and urea decomposition)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58374" name="Rectangle 5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SNCR - Ammonia vs. Urea</a:t>
            </a:r>
          </a:p>
        </p:txBody>
      </p:sp>
      <p:grpSp>
        <p:nvGrpSpPr>
          <p:cNvPr id="58375" name="Group 8"/>
          <p:cNvGrpSpPr>
            <a:grpSpLocks/>
          </p:cNvGrpSpPr>
          <p:nvPr/>
        </p:nvGrpSpPr>
        <p:grpSpPr bwMode="auto">
          <a:xfrm>
            <a:off x="1712913" y="2133600"/>
            <a:ext cx="5457825" cy="4116388"/>
            <a:chOff x="1079" y="1253"/>
            <a:chExt cx="3438" cy="2593"/>
          </a:xfrm>
        </p:grpSpPr>
        <p:pic>
          <p:nvPicPr>
            <p:cNvPr id="58376" name="Picture 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79" y="1253"/>
              <a:ext cx="3438" cy="24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377" name="Text Box 7"/>
            <p:cNvSpPr txBox="1">
              <a:spLocks noChangeArrowheads="1"/>
            </p:cNvSpPr>
            <p:nvPr/>
          </p:nvSpPr>
          <p:spPr bwMode="auto">
            <a:xfrm>
              <a:off x="1260" y="3702"/>
              <a:ext cx="2208" cy="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900"/>
                <a:t>Source: Bernd van der Heide, Minimizing NOx Emissions…, 2001</a:t>
              </a:r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1873B9F-0C70-4FE4-A60F-CA9EB6A810F4}" type="slidenum">
              <a:rPr lang="en-US" sz="800"/>
              <a:pPr algn="r"/>
              <a:t>38</a:t>
            </a:fld>
            <a:endParaRPr lang="en-US" sz="800"/>
          </a:p>
        </p:txBody>
      </p:sp>
      <p:sp>
        <p:nvSpPr>
          <p:cNvPr id="59397" name="Rectangle 3"/>
          <p:cNvSpPr>
            <a:spLocks noChangeArrowheads="1"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Material build ups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Urea precipitation</a:t>
            </a:r>
            <a:br>
              <a:rPr lang="en-US" sz="2000"/>
            </a:br>
            <a:endParaRPr lang="en-US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Inadequate spray pattern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Efficiency reduction</a:t>
            </a:r>
            <a:r>
              <a:rPr lang="en-US"/>
              <a:t/>
            </a:r>
            <a:br>
              <a:rPr lang="en-US"/>
            </a:br>
            <a:endParaRPr lang="en-US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Potential solutions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Air Blaster Nozzle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Flushing (with acidic solution)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59398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Reagent spray pattern disturbances by nozzle clogging</a:t>
            </a:r>
            <a:br>
              <a:rPr lang="en-US" sz="2400" b="1"/>
            </a:br>
            <a:r>
              <a:rPr lang="en-US" sz="2400" b="1"/>
              <a:t>to be prevented</a:t>
            </a:r>
          </a:p>
        </p:txBody>
      </p:sp>
      <p:pic>
        <p:nvPicPr>
          <p:cNvPr id="860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92850" y="1239838"/>
            <a:ext cx="2995613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59400" name="Group 15"/>
          <p:cNvGrpSpPr>
            <a:grpSpLocks/>
          </p:cNvGrpSpPr>
          <p:nvPr/>
        </p:nvGrpSpPr>
        <p:grpSpPr bwMode="auto">
          <a:xfrm>
            <a:off x="3729038" y="4278313"/>
            <a:ext cx="2449512" cy="2033587"/>
            <a:chOff x="4390" y="2411"/>
            <a:chExt cx="1850" cy="1545"/>
          </a:xfrm>
        </p:grpSpPr>
        <p:pic>
          <p:nvPicPr>
            <p:cNvPr id="59401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390" y="2411"/>
              <a:ext cx="1850" cy="14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2" name="Text Box 14"/>
            <p:cNvSpPr txBox="1">
              <a:spLocks noChangeArrowheads="1"/>
            </p:cNvSpPr>
            <p:nvPr/>
          </p:nvSpPr>
          <p:spPr bwMode="auto">
            <a:xfrm>
              <a:off x="5150" y="3793"/>
              <a:ext cx="1043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b="1"/>
                <a:t>Source: Serfain Sanchez</a:t>
              </a:r>
            </a:p>
          </p:txBody>
        </p:sp>
      </p:grpSp>
      <p:pic>
        <p:nvPicPr>
          <p:cNvPr id="86026" name="Picture 7" descr="IMGP107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9838" y="3860800"/>
            <a:ext cx="2995612" cy="225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827CB83-C6E7-46BF-991C-7156E58AD7F2}" type="slidenum">
              <a:rPr lang="en-US" sz="800"/>
              <a:pPr algn="r"/>
              <a:t>39</a:t>
            </a:fld>
            <a:endParaRPr lang="en-US" sz="800"/>
          </a:p>
        </p:txBody>
      </p:sp>
      <p:sp>
        <p:nvSpPr>
          <p:cNvPr id="89093" name="Rectangle 3"/>
          <p:cNvSpPr>
            <a:spLocks noChangeArrowheads="1"/>
          </p:cNvSpPr>
          <p:nvPr/>
        </p:nvSpPr>
        <p:spPr bwMode="auto">
          <a:xfrm>
            <a:off x="560388" y="1323975"/>
            <a:ext cx="4032250" cy="370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>
                <a:sym typeface="Symbol" pitchFamily="18" charset="2"/>
              </a:rPr>
              <a:t>Issues: Measurement delay,</a:t>
            </a: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CEM vs. injection location,</a:t>
            </a:r>
            <a:br>
              <a:rPr lang="en-US">
                <a:sym typeface="Symbol" pitchFamily="18" charset="2"/>
              </a:rPr>
            </a:br>
            <a:r>
              <a:rPr lang="en-US">
                <a:sym typeface="Symbol" pitchFamily="18" charset="2"/>
              </a:rPr>
              <a:t>NOx fluctuations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Control loop / PID to be optimized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Trials: Further improvement</a:t>
            </a:r>
            <a:br>
              <a:rPr lang="en-US"/>
            </a:br>
            <a:r>
              <a:rPr lang="en-US"/>
              <a:t>by including other parameters,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PH NOx (faster response)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Kiln inlet NOx (predictive aspect)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/>
              <a:t>(BZT,…)</a:t>
            </a:r>
          </a:p>
        </p:txBody>
      </p:sp>
      <p:sp>
        <p:nvSpPr>
          <p:cNvPr id="60422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Optimization of SNCR control loop to reduce reagent cost</a:t>
            </a:r>
          </a:p>
        </p:txBody>
      </p:sp>
      <p:sp>
        <p:nvSpPr>
          <p:cNvPr id="60423" name="Text Box 5"/>
          <p:cNvSpPr txBox="1">
            <a:spLocks noChangeArrowheads="1"/>
          </p:cNvSpPr>
          <p:nvPr/>
        </p:nvSpPr>
        <p:spPr bwMode="auto">
          <a:xfrm>
            <a:off x="7191375" y="4781550"/>
            <a:ext cx="1995488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Example PPE project I. Gafner</a:t>
            </a:r>
          </a:p>
        </p:txBody>
      </p:sp>
      <p:pic>
        <p:nvPicPr>
          <p:cNvPr id="60424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6738" y="1401763"/>
            <a:ext cx="5091112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560388" y="5357813"/>
            <a:ext cx="6264275" cy="108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>
                <a:sym typeface="Wingdings" pitchFamily="2" charset="2"/>
              </a:rPr>
              <a:t>Process stability reduces reagent consumption!</a:t>
            </a:r>
            <a:br>
              <a:rPr lang="en-US">
                <a:sym typeface="Wingdings" pitchFamily="2" charset="2"/>
              </a:rPr>
            </a:b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3A09C6C-9EF3-4566-8D1C-9D3AB7AA2B55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23557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Environmental regulation - A continuous evolution…</a:t>
            </a:r>
          </a:p>
        </p:txBody>
      </p:sp>
      <p:sp>
        <p:nvSpPr>
          <p:cNvPr id="24" name="Shape 23"/>
          <p:cNvSpPr/>
          <p:nvPr/>
        </p:nvSpPr>
        <p:spPr>
          <a:xfrm rot="4408959">
            <a:off x="2362994" y="2528094"/>
            <a:ext cx="3743325" cy="2843213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>
              <a:hueOff val="0"/>
              <a:satOff val="0"/>
              <a:lumOff val="0"/>
              <a:alphaOff val="0"/>
            </a:srgbClr>
          </a:solidFill>
          <a:ln w="381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rgbClr r="0" g="0" b="0"/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>
            <a:off x="776288" y="1873250"/>
            <a:ext cx="6630987" cy="704850"/>
          </a:xfrm>
          <a:custGeom>
            <a:avLst/>
            <a:gdLst>
              <a:gd name="connsiteX0" fmla="*/ 0 w 6630800"/>
              <a:gd name="connsiteY0" fmla="*/ 0 h 704426"/>
              <a:gd name="connsiteX1" fmla="*/ 6630800 w 6630800"/>
              <a:gd name="connsiteY1" fmla="*/ 0 h 704426"/>
              <a:gd name="connsiteX2" fmla="*/ 6630800 w 6630800"/>
              <a:gd name="connsiteY2" fmla="*/ 704426 h 704426"/>
              <a:gd name="connsiteX3" fmla="*/ 0 w 6630800"/>
              <a:gd name="connsiteY3" fmla="*/ 704426 h 704426"/>
              <a:gd name="connsiteX4" fmla="*/ 0 w 6630800"/>
              <a:gd name="connsiteY4" fmla="*/ 0 h 7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30800" h="704426">
                <a:moveTo>
                  <a:pt x="0" y="0"/>
                </a:moveTo>
                <a:lnTo>
                  <a:pt x="6630800" y="0"/>
                </a:lnTo>
                <a:lnTo>
                  <a:pt x="6630800" y="704426"/>
                </a:lnTo>
                <a:lnTo>
                  <a:pt x="0" y="70442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 anchor="b"/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US" sz="3200">
                <a:solidFill>
                  <a:schemeClr val="accent2"/>
                </a:solidFill>
                <a:cs typeface="Arial" charset="0"/>
              </a:rPr>
              <a:t>1800 – 2200</a:t>
            </a:r>
            <a:r>
              <a:rPr lang="en-US" sz="320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mg/Nm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3 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before 10.2007 </a:t>
            </a:r>
            <a:endParaRPr lang="en-US" sz="2400" baseline="3000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905375" y="3009900"/>
            <a:ext cx="3679825" cy="704850"/>
          </a:xfrm>
          <a:custGeom>
            <a:avLst/>
            <a:gdLst>
              <a:gd name="connsiteX0" fmla="*/ 0 w 3680662"/>
              <a:gd name="connsiteY0" fmla="*/ 0 h 704426"/>
              <a:gd name="connsiteX1" fmla="*/ 3680662 w 3680662"/>
              <a:gd name="connsiteY1" fmla="*/ 0 h 704426"/>
              <a:gd name="connsiteX2" fmla="*/ 3680662 w 3680662"/>
              <a:gd name="connsiteY2" fmla="*/ 704426 h 704426"/>
              <a:gd name="connsiteX3" fmla="*/ 0 w 3680662"/>
              <a:gd name="connsiteY3" fmla="*/ 704426 h 704426"/>
              <a:gd name="connsiteX4" fmla="*/ 0 w 3680662"/>
              <a:gd name="connsiteY4" fmla="*/ 0 h 7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662" h="704426">
                <a:moveTo>
                  <a:pt x="0" y="0"/>
                </a:moveTo>
                <a:lnTo>
                  <a:pt x="3680662" y="0"/>
                </a:lnTo>
                <a:lnTo>
                  <a:pt x="3680662" y="704426"/>
                </a:lnTo>
                <a:lnTo>
                  <a:pt x="0" y="70442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 anchor="ctr"/>
          <a:lstStyle/>
          <a:p>
            <a:pPr defTabSz="1422400">
              <a:lnSpc>
                <a:spcPct val="90000"/>
              </a:lnSpc>
              <a:spcAft>
                <a:spcPct val="35000"/>
              </a:spcAft>
            </a:pPr>
            <a:r>
              <a:rPr lang="en-US" sz="3200">
                <a:solidFill>
                  <a:schemeClr val="accent2"/>
                </a:solidFill>
                <a:cs typeface="Arial" charset="0"/>
              </a:rPr>
              <a:t>1200</a:t>
            </a:r>
            <a:r>
              <a:rPr lang="en-US" sz="320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mg/Nm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3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/>
            </a:r>
            <a:br>
              <a:rPr lang="en-US" sz="2000">
                <a:solidFill>
                  <a:schemeClr val="tx1"/>
                </a:solidFill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cs typeface="Arial" charset="0"/>
              </a:rPr>
              <a:t>10. 2007 – 01.2008</a:t>
            </a:r>
            <a:endParaRPr lang="en-US" sz="360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263775" y="4017963"/>
            <a:ext cx="2411413" cy="704850"/>
          </a:xfrm>
          <a:custGeom>
            <a:avLst/>
            <a:gdLst>
              <a:gd name="connsiteX0" fmla="*/ 0 w 2412614"/>
              <a:gd name="connsiteY0" fmla="*/ 0 h 704426"/>
              <a:gd name="connsiteX1" fmla="*/ 2412614 w 2412614"/>
              <a:gd name="connsiteY1" fmla="*/ 0 h 704426"/>
              <a:gd name="connsiteX2" fmla="*/ 2412614 w 2412614"/>
              <a:gd name="connsiteY2" fmla="*/ 704426 h 704426"/>
              <a:gd name="connsiteX3" fmla="*/ 0 w 2412614"/>
              <a:gd name="connsiteY3" fmla="*/ 704426 h 704426"/>
              <a:gd name="connsiteX4" fmla="*/ 0 w 2412614"/>
              <a:gd name="connsiteY4" fmla="*/ 0 h 7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2614" h="704426">
                <a:moveTo>
                  <a:pt x="0" y="0"/>
                </a:moveTo>
                <a:lnTo>
                  <a:pt x="2412614" y="0"/>
                </a:lnTo>
                <a:lnTo>
                  <a:pt x="2412614" y="704426"/>
                </a:lnTo>
                <a:lnTo>
                  <a:pt x="0" y="70442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 anchor="ctr"/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US" sz="3200">
                <a:solidFill>
                  <a:schemeClr val="accent2"/>
                </a:solidFill>
                <a:cs typeface="Arial" charset="0"/>
              </a:rPr>
              <a:t>800</a:t>
            </a:r>
            <a:r>
              <a:rPr lang="en-US" sz="320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mg/Nm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3 </a:t>
            </a:r>
            <a:br>
              <a:rPr lang="en-US" sz="2000" baseline="30000">
                <a:solidFill>
                  <a:schemeClr val="tx1"/>
                </a:solidFill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cs typeface="Arial" charset="0"/>
              </a:rPr>
              <a:t>01.2008 – 03.2012</a:t>
            </a:r>
          </a:p>
        </p:txBody>
      </p:sp>
      <p:sp>
        <p:nvSpPr>
          <p:cNvPr id="33" name="Freeform 32"/>
          <p:cNvSpPr/>
          <p:nvPr/>
        </p:nvSpPr>
        <p:spPr>
          <a:xfrm>
            <a:off x="5889625" y="4629150"/>
            <a:ext cx="2098675" cy="704850"/>
          </a:xfrm>
          <a:custGeom>
            <a:avLst/>
            <a:gdLst>
              <a:gd name="connsiteX0" fmla="*/ 0 w 2098650"/>
              <a:gd name="connsiteY0" fmla="*/ 0 h 704426"/>
              <a:gd name="connsiteX1" fmla="*/ 2098650 w 2098650"/>
              <a:gd name="connsiteY1" fmla="*/ 0 h 704426"/>
              <a:gd name="connsiteX2" fmla="*/ 2098650 w 2098650"/>
              <a:gd name="connsiteY2" fmla="*/ 704426 h 704426"/>
              <a:gd name="connsiteX3" fmla="*/ 0 w 2098650"/>
              <a:gd name="connsiteY3" fmla="*/ 704426 h 704426"/>
              <a:gd name="connsiteX4" fmla="*/ 0 w 2098650"/>
              <a:gd name="connsiteY4" fmla="*/ 0 h 7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8650" h="704426">
                <a:moveTo>
                  <a:pt x="0" y="0"/>
                </a:moveTo>
                <a:lnTo>
                  <a:pt x="2098650" y="0"/>
                </a:lnTo>
                <a:lnTo>
                  <a:pt x="2098650" y="704426"/>
                </a:lnTo>
                <a:lnTo>
                  <a:pt x="0" y="70442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 anchor="ctr"/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US" sz="3200">
                <a:solidFill>
                  <a:schemeClr val="accent2"/>
                </a:solidFill>
                <a:cs typeface="Arial" charset="0"/>
              </a:rPr>
              <a:t>600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 mg/Nm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3</a:t>
            </a:r>
            <a:br>
              <a:rPr lang="en-US" sz="2000" baseline="30000">
                <a:solidFill>
                  <a:schemeClr val="tx1"/>
                </a:solidFill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cs typeface="Arial" charset="0"/>
              </a:rPr>
              <a:t>since 03.2012</a:t>
            </a:r>
          </a:p>
        </p:txBody>
      </p:sp>
      <p:sp>
        <p:nvSpPr>
          <p:cNvPr id="34" name="Freeform 33"/>
          <p:cNvSpPr/>
          <p:nvPr/>
        </p:nvSpPr>
        <p:spPr>
          <a:xfrm>
            <a:off x="2992438" y="5108575"/>
            <a:ext cx="2517775" cy="854075"/>
          </a:xfrm>
          <a:custGeom>
            <a:avLst/>
            <a:gdLst>
              <a:gd name="connsiteX0" fmla="*/ 0 w 2517768"/>
              <a:gd name="connsiteY0" fmla="*/ 0 h 853934"/>
              <a:gd name="connsiteX1" fmla="*/ 2517768 w 2517768"/>
              <a:gd name="connsiteY1" fmla="*/ 0 h 853934"/>
              <a:gd name="connsiteX2" fmla="*/ 2517768 w 2517768"/>
              <a:gd name="connsiteY2" fmla="*/ 853934 h 853934"/>
              <a:gd name="connsiteX3" fmla="*/ 0 w 2517768"/>
              <a:gd name="connsiteY3" fmla="*/ 853934 h 853934"/>
              <a:gd name="connsiteX4" fmla="*/ 0 w 2517768"/>
              <a:gd name="connsiteY4" fmla="*/ 0 h 85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7768" h="853934">
                <a:moveTo>
                  <a:pt x="0" y="0"/>
                </a:moveTo>
                <a:lnTo>
                  <a:pt x="2517768" y="0"/>
                </a:lnTo>
                <a:lnTo>
                  <a:pt x="2517768" y="853934"/>
                </a:lnTo>
                <a:lnTo>
                  <a:pt x="0" y="85393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0640" tIns="40640" rIns="40640" bIns="40640"/>
          <a:lstStyle/>
          <a:p>
            <a:pPr algn="ctr" defTabSz="1422400">
              <a:lnSpc>
                <a:spcPct val="90000"/>
              </a:lnSpc>
              <a:spcAft>
                <a:spcPct val="35000"/>
              </a:spcAft>
            </a:pPr>
            <a:r>
              <a:rPr lang="en-US" sz="3200">
                <a:solidFill>
                  <a:schemeClr val="accent2"/>
                </a:solidFill>
                <a:cs typeface="Arial" charset="0"/>
              </a:rPr>
              <a:t>500</a:t>
            </a:r>
            <a:r>
              <a:rPr lang="en-US" sz="3200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 sz="2000">
                <a:solidFill>
                  <a:schemeClr val="tx1"/>
                </a:solidFill>
                <a:cs typeface="Arial" charset="0"/>
              </a:rPr>
              <a:t>mg/Nm</a:t>
            </a:r>
            <a:r>
              <a:rPr lang="en-US" sz="2000" baseline="30000">
                <a:solidFill>
                  <a:schemeClr val="tx1"/>
                </a:solidFill>
                <a:cs typeface="Arial" charset="0"/>
              </a:rPr>
              <a:t>3</a:t>
            </a:r>
            <a:br>
              <a:rPr lang="en-US" sz="2000" baseline="30000">
                <a:solidFill>
                  <a:schemeClr val="tx1"/>
                </a:solidFill>
                <a:cs typeface="Arial" charset="0"/>
              </a:rPr>
            </a:br>
            <a:r>
              <a:rPr lang="en-US" sz="2000">
                <a:solidFill>
                  <a:schemeClr val="tx1"/>
                </a:solidFill>
                <a:cs typeface="Arial" charset="0"/>
              </a:rPr>
              <a:t>starting 2016</a:t>
            </a:r>
            <a:endParaRPr lang="en-US" sz="320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3564" name="Rectangle 5"/>
          <p:cNvSpPr>
            <a:spLocks noChangeArrowheads="1"/>
          </p:cNvSpPr>
          <p:nvPr/>
        </p:nvSpPr>
        <p:spPr bwMode="auto">
          <a:xfrm>
            <a:off x="3617913" y="1492250"/>
            <a:ext cx="1724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Source: Marco Bestetti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865688" y="5673725"/>
            <a:ext cx="3621087" cy="1296988"/>
            <a:chOff x="798018" y="3376070"/>
            <a:chExt cx="3621305" cy="548357"/>
          </a:xfrm>
        </p:grpSpPr>
        <p:sp>
          <p:nvSpPr>
            <p:cNvPr id="8" name="Rectangle 7"/>
            <p:cNvSpPr/>
            <p:nvPr/>
          </p:nvSpPr>
          <p:spPr>
            <a:xfrm>
              <a:off x="936138" y="3528429"/>
              <a:ext cx="3483185" cy="39599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798018" y="3376070"/>
              <a:ext cx="3483185" cy="3959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lIns="40640" tIns="40640" rIns="40640" bIns="40640"/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3200">
                  <a:solidFill>
                    <a:schemeClr val="tx2"/>
                  </a:solidFill>
                  <a:cs typeface="Arial" charset="0"/>
                </a:rPr>
                <a:t>200 </a:t>
              </a:r>
              <a:r>
                <a:rPr lang="en-US" sz="2000">
                  <a:solidFill>
                    <a:schemeClr val="tx2"/>
                  </a:solidFill>
                  <a:cs typeface="Arial" charset="0"/>
                </a:rPr>
                <a:t>mg/Nm</a:t>
              </a:r>
              <a:r>
                <a:rPr lang="en-US" sz="2000" baseline="30000">
                  <a:solidFill>
                    <a:schemeClr val="tx2"/>
                  </a:solidFill>
                  <a:cs typeface="Arial" charset="0"/>
                </a:rPr>
                <a:t>3</a:t>
              </a:r>
              <a:r>
                <a:rPr lang="en-US" sz="2000">
                  <a:solidFill>
                    <a:schemeClr val="tx2"/>
                  </a:solidFill>
                  <a:cs typeface="Arial" charset="0"/>
                </a:rPr>
                <a:t> </a:t>
              </a:r>
              <a:r>
                <a:rPr lang="en-US" sz="3200">
                  <a:solidFill>
                    <a:schemeClr val="tx2"/>
                  </a:solidFill>
                  <a:cs typeface="Arial" charset="0"/>
                </a:rPr>
                <a:t>?</a:t>
              </a:r>
              <a:br>
                <a:rPr lang="en-US" sz="3200">
                  <a:solidFill>
                    <a:schemeClr val="tx2"/>
                  </a:solidFill>
                  <a:cs typeface="Arial" charset="0"/>
                </a:rPr>
              </a:br>
              <a:r>
                <a:rPr lang="en-US" sz="2000">
                  <a:solidFill>
                    <a:schemeClr val="tx2"/>
                  </a:solidFill>
                  <a:cs typeface="Arial" charset="0"/>
                </a:rPr>
                <a:t>(Germany, Incinerators)</a:t>
              </a:r>
            </a:p>
          </p:txBody>
        </p:sp>
      </p:grp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560388" y="1268413"/>
            <a:ext cx="3054350" cy="48260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9"/>
              </a:srgbClr>
            </a:outerShdw>
          </a:effectLst>
        </p:spPr>
        <p:txBody>
          <a:bodyPr wrap="none" lIns="90000" tIns="46800" rIns="90000" bIns="4680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latin typeface="+mn-lt"/>
                <a:cs typeface="+mn-cs"/>
              </a:rPr>
              <a:t>Example </a:t>
            </a:r>
            <a:r>
              <a:rPr lang="en-US" sz="2400" dirty="0" err="1">
                <a:latin typeface="+mn-lt"/>
                <a:cs typeface="+mn-cs"/>
              </a:rPr>
              <a:t>Holcim</a:t>
            </a:r>
            <a:r>
              <a:rPr lang="en-US" sz="2400" dirty="0">
                <a:latin typeface="+mn-lt"/>
                <a:cs typeface="+mn-cs"/>
              </a:rPr>
              <a:t> Italy</a:t>
            </a:r>
            <a:endParaRPr lang="en-US" sz="2400" i="1" dirty="0">
              <a:latin typeface="+mn-l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DE7BB3EE-CF41-41A3-8EEF-1FEA24E5CF19}" type="slidenum">
              <a:rPr lang="en-US" sz="800"/>
              <a:pPr algn="r"/>
              <a:t>40</a:t>
            </a:fld>
            <a:endParaRPr lang="en-US" sz="800"/>
          </a:p>
        </p:txBody>
      </p:sp>
      <p:sp>
        <p:nvSpPr>
          <p:cNvPr id="2" name="Content Placeholder 3"/>
          <p:cNvSpPr>
            <a:spLocks/>
          </p:cNvSpPr>
          <p:nvPr/>
        </p:nvSpPr>
        <p:spPr bwMode="auto">
          <a:xfrm>
            <a:off x="560388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NOx target </a:t>
            </a:r>
            <a:r>
              <a:rPr lang="en-US" sz="2000" b="1" dirty="0"/>
              <a:t>500 mg/Nm</a:t>
            </a:r>
            <a:r>
              <a:rPr lang="en-US" sz="2000" b="1" baseline="30000" dirty="0"/>
              <a:t>3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Can be achieved in most cases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NOx target </a:t>
            </a:r>
            <a:r>
              <a:rPr lang="en-US" sz="2000" b="1" dirty="0"/>
              <a:t>200 mg/Nm</a:t>
            </a:r>
            <a:r>
              <a:rPr lang="en-US" sz="2000" b="1" baseline="30000" dirty="0"/>
              <a:t>3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Can be achieved in some cases only (optimum conditions) 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SCR to be </a:t>
            </a:r>
            <a:r>
              <a:rPr lang="en-US" sz="2000" dirty="0" smtClean="0"/>
              <a:t>considered in a few cases</a:t>
            </a:r>
            <a:endParaRPr lang="en-US" sz="2000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Lower NOx limits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</a:t>
            </a:r>
            <a:r>
              <a:rPr lang="en-US" dirty="0" smtClean="0"/>
              <a:t>limits!</a:t>
            </a:r>
            <a:endParaRPr lang="en-US" dirty="0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Increasing reagent cost (consumption, price, availability)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Odor issues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61446" name="Title 4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By exploiting primary measures and applying an optimized high efficient SNCR low NOx emissions can be achieved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3FEAF2E-A96D-4F8E-A6FD-2DB544BAF9A5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41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6758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5DE5EB5-3A7E-40EA-A025-7E867C818F20}" type="slidenum">
              <a:rPr lang="en-US" sz="800"/>
              <a:pPr algn="r"/>
              <a:t>41</a:t>
            </a:fld>
            <a:endParaRPr lang="en-US" sz="800"/>
          </a:p>
        </p:txBody>
      </p:sp>
      <p:pic>
        <p:nvPicPr>
          <p:cNvPr id="67589" name="Picture 5" descr="WMI-0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1438275"/>
            <a:ext cx="3903663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5" name="Rectangle 3"/>
          <p:cNvSpPr>
            <a:spLocks noChangeArrowheads="1"/>
          </p:cNvSpPr>
          <p:nvPr/>
        </p:nvSpPr>
        <p:spPr bwMode="auto">
          <a:xfrm>
            <a:off x="560388" y="136683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/>
              <a:t>Where to place the catalyst?</a:t>
            </a:r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 Advantages high dust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/>
              <a:t>Proper temperature,</a:t>
            </a:r>
            <a:br>
              <a:rPr lang="en-US" sz="1400"/>
            </a:br>
            <a:r>
              <a:rPr lang="en-US" sz="1400"/>
              <a:t>no re-heating necessary by large heat-exchangers</a:t>
            </a:r>
            <a:br>
              <a:rPr lang="en-US" sz="1400"/>
            </a:br>
            <a:r>
              <a:rPr lang="en-US" sz="1400"/>
              <a:t>and in most cases (including modern systems)</a:t>
            </a:r>
            <a:br>
              <a:rPr lang="en-US" sz="1400"/>
            </a:br>
            <a:r>
              <a:rPr lang="en-US" sz="1400"/>
              <a:t>external heat (costs)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/>
              <a:t>No additional pressure drop of heat exchangers</a:t>
            </a:r>
            <a:br>
              <a:rPr lang="en-US" sz="1400"/>
            </a:br>
            <a:r>
              <a:rPr lang="en-US" sz="1400"/>
              <a:t>(~10 mbar)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140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 Advantages low dust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/>
              <a:t>Lower demands for cleaning 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/>
              <a:t>Smaller catalyst-size</a:t>
            </a:r>
            <a:br>
              <a:rPr lang="en-US" sz="1400"/>
            </a:br>
            <a:r>
              <a:rPr lang="en-US" sz="1400"/>
              <a:t>(smaller pitch-size possible)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400"/>
              <a:t>VOC released in raw mill are treated</a:t>
            </a:r>
            <a:br>
              <a:rPr lang="en-US" sz="1400"/>
            </a:br>
            <a:r>
              <a:rPr lang="en-US" sz="1200"/>
              <a:t>(VOCs from mill not expected in general)</a:t>
            </a:r>
          </a:p>
        </p:txBody>
      </p:sp>
      <p:sp>
        <p:nvSpPr>
          <p:cNvPr id="67591" name="Rectangle 2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Low dust SCR installation requires reheating</a:t>
            </a:r>
          </a:p>
        </p:txBody>
      </p:sp>
      <p:pic>
        <p:nvPicPr>
          <p:cNvPr id="67592" name="Picture 4" descr="WMI-00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6938" y="4019550"/>
            <a:ext cx="3886200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B1CBE62-0BC4-47BC-ADC0-0D8F46D37E3D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42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6861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748C7D9-C142-49D8-928B-F117740D0824}" type="slidenum">
              <a:rPr lang="en-US" sz="800"/>
              <a:pPr algn="r"/>
              <a:t>42</a:t>
            </a:fld>
            <a:endParaRPr lang="en-US" sz="800"/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560388" y="1209675"/>
            <a:ext cx="6577012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b="1" dirty="0"/>
              <a:t>High dust SCR plants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Solnhofen</a:t>
            </a:r>
            <a:r>
              <a:rPr lang="en-US" sz="1500" dirty="0"/>
              <a:t> 2001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Monselice</a:t>
            </a:r>
            <a:r>
              <a:rPr lang="en-US" sz="1500" dirty="0"/>
              <a:t> 2006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Schwenk</a:t>
            </a:r>
            <a:r>
              <a:rPr lang="en-US" sz="1500" dirty="0"/>
              <a:t>, </a:t>
            </a:r>
            <a:r>
              <a:rPr lang="en-US" sz="1500" dirty="0" err="1"/>
              <a:t>Mergelstetten</a:t>
            </a:r>
            <a:r>
              <a:rPr lang="en-US" sz="1500" dirty="0"/>
              <a:t> 2010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Italcementi</a:t>
            </a:r>
            <a:r>
              <a:rPr lang="en-US" sz="1500" dirty="0"/>
              <a:t>, </a:t>
            </a:r>
            <a:r>
              <a:rPr lang="en-US" sz="1500" dirty="0" err="1"/>
              <a:t>Rezzato</a:t>
            </a:r>
            <a:r>
              <a:rPr lang="en-US" sz="1500" dirty="0"/>
              <a:t> 2014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b="1" dirty="0" err="1"/>
              <a:t>Lepol</a:t>
            </a:r>
            <a:r>
              <a:rPr lang="en-US" sz="1600" b="1" dirty="0"/>
              <a:t> SCR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Italcementi</a:t>
            </a:r>
            <a:r>
              <a:rPr lang="en-US" sz="1500" dirty="0"/>
              <a:t>, </a:t>
            </a:r>
            <a:r>
              <a:rPr lang="en-US" sz="1500" dirty="0" err="1"/>
              <a:t>Sarche</a:t>
            </a:r>
            <a:r>
              <a:rPr lang="en-US" sz="1500" dirty="0"/>
              <a:t> 2007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b="1" dirty="0"/>
              <a:t>Low-dust SCR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/>
              <a:t>Rohrdorf</a:t>
            </a:r>
            <a:r>
              <a:rPr lang="en-US" sz="1500" dirty="0"/>
              <a:t>, </a:t>
            </a:r>
            <a:r>
              <a:rPr lang="en-US" sz="1500" dirty="0" smtClean="0"/>
              <a:t>2011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 smtClean="0">
                <a:solidFill>
                  <a:schemeClr val="accent1"/>
                </a:solidFill>
              </a:rPr>
              <a:t>LafargeHolcim</a:t>
            </a:r>
            <a:r>
              <a:rPr lang="en-US" sz="1500" dirty="0" smtClean="0">
                <a:solidFill>
                  <a:schemeClr val="accent1"/>
                </a:solidFill>
              </a:rPr>
              <a:t>, Midlothian 2016</a:t>
            </a:r>
            <a:endParaRPr lang="en-US" sz="1500" dirty="0">
              <a:solidFill>
                <a:schemeClr val="accent1"/>
              </a:solidFill>
            </a:endParaRP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b="1" dirty="0"/>
              <a:t>Semi-dust SCR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 smtClean="0">
                <a:solidFill>
                  <a:schemeClr val="accent1"/>
                </a:solidFill>
              </a:rPr>
              <a:t>LafargeHolcim</a:t>
            </a:r>
            <a:r>
              <a:rPr lang="en-US" sz="1500" dirty="0" smtClean="0">
                <a:solidFill>
                  <a:schemeClr val="accent1"/>
                </a:solidFill>
              </a:rPr>
              <a:t>, </a:t>
            </a:r>
            <a:r>
              <a:rPr lang="en-US" sz="1500" dirty="0" err="1">
                <a:solidFill>
                  <a:schemeClr val="accent1"/>
                </a:solidFill>
              </a:rPr>
              <a:t>Mannersdorf</a:t>
            </a:r>
            <a:r>
              <a:rPr lang="en-US" sz="1500" dirty="0">
                <a:solidFill>
                  <a:schemeClr val="accent1"/>
                </a:solidFill>
              </a:rPr>
              <a:t> </a:t>
            </a:r>
            <a:r>
              <a:rPr lang="en-US" sz="1500" dirty="0" smtClean="0">
                <a:solidFill>
                  <a:schemeClr val="accent1"/>
                </a:solidFill>
              </a:rPr>
              <a:t>2012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 dirty="0" err="1" smtClean="0">
                <a:solidFill>
                  <a:schemeClr val="accent1"/>
                </a:solidFill>
              </a:rPr>
              <a:t>LafargeHolci</a:t>
            </a:r>
            <a:r>
              <a:rPr lang="en-US" sz="1500" dirty="0" smtClean="0">
                <a:solidFill>
                  <a:schemeClr val="accent1"/>
                </a:solidFill>
              </a:rPr>
              <a:t>, Joppa 2013</a:t>
            </a:r>
            <a:endParaRPr lang="en-US" sz="1500" dirty="0">
              <a:solidFill>
                <a:schemeClr val="accent1"/>
              </a:solidFill>
            </a:endParaRPr>
          </a:p>
        </p:txBody>
      </p:sp>
      <p:sp>
        <p:nvSpPr>
          <p:cNvPr id="68614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SCR experience in the </a:t>
            </a:r>
            <a:r>
              <a:rPr lang="en-US" sz="2400" b="1" dirty="0" smtClean="0"/>
              <a:t>industry –</a:t>
            </a:r>
            <a:br>
              <a:rPr lang="en-US" sz="2400" b="1" dirty="0" smtClean="0"/>
            </a:br>
            <a:r>
              <a:rPr lang="en-US" sz="2400" b="1" dirty="0" smtClean="0"/>
              <a:t>references </a:t>
            </a:r>
            <a:r>
              <a:rPr lang="en-US" sz="2400" dirty="0" smtClean="0"/>
              <a:t>(list may not be complete)</a:t>
            </a:r>
            <a:endParaRPr lang="en-US" sz="2400" dirty="0"/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429125" y="2765425"/>
            <a:ext cx="3195638" cy="3244850"/>
            <a:chOff x="4448944" y="2616772"/>
            <a:chExt cx="2880320" cy="3043485"/>
          </a:xfrm>
        </p:grpSpPr>
        <p:grpSp>
          <p:nvGrpSpPr>
            <p:cNvPr id="68616" name="Group 6"/>
            <p:cNvGrpSpPr>
              <a:grpSpLocks/>
            </p:cNvGrpSpPr>
            <p:nvPr/>
          </p:nvGrpSpPr>
          <p:grpSpPr bwMode="auto">
            <a:xfrm>
              <a:off x="4520952" y="2616772"/>
              <a:ext cx="2808312" cy="2914872"/>
              <a:chOff x="6105128" y="3501008"/>
              <a:chExt cx="2808312" cy="2914872"/>
            </a:xfrm>
          </p:grpSpPr>
          <p:pic>
            <p:nvPicPr>
              <p:cNvPr id="68617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105128" y="3501008"/>
                <a:ext cx="2300385" cy="29148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" name="Rectangle 1"/>
              <p:cNvSpPr/>
              <p:nvPr/>
            </p:nvSpPr>
            <p:spPr>
              <a:xfrm>
                <a:off x="8049201" y="3645440"/>
                <a:ext cx="864239" cy="10080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900" dirty="0" err="1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8619" name="TextBox 10"/>
            <p:cNvSpPr txBox="1">
              <a:spLocks noChangeArrowheads="1"/>
            </p:cNvSpPr>
            <p:nvPr/>
          </p:nvSpPr>
          <p:spPr bwMode="auto">
            <a:xfrm>
              <a:off x="4448944" y="5445843"/>
              <a:ext cx="1655504" cy="214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900"/>
                <a:t>SCHEUCH Semi-Dust SCR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315200" y="3484563"/>
            <a:ext cx="2409825" cy="2824162"/>
            <a:chOff x="7137373" y="3409440"/>
            <a:chExt cx="2640163" cy="3115904"/>
          </a:xfrm>
        </p:grpSpPr>
        <p:sp>
          <p:nvSpPr>
            <p:cNvPr id="68621" name="TextBox 9"/>
            <p:cNvSpPr txBox="1">
              <a:spLocks noChangeArrowheads="1"/>
            </p:cNvSpPr>
            <p:nvPr/>
          </p:nvSpPr>
          <p:spPr bwMode="auto">
            <a:xfrm>
              <a:off x="8121782" y="3409440"/>
              <a:ext cx="1655754" cy="252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900"/>
                <a:t>RN SCR test plant</a:t>
              </a:r>
            </a:p>
          </p:txBody>
        </p:sp>
        <p:pic>
          <p:nvPicPr>
            <p:cNvPr id="9" name="Picture 10"/>
            <p:cNvPicPr>
              <a:picLocks noChangeAspect="1" noChangeArrowheads="1"/>
            </p:cNvPicPr>
            <p:nvPr/>
          </p:nvPicPr>
          <p:blipFill rotWithShape="1">
            <a:blip r:embed="rId3"/>
            <a:srcRect l="19363" t="5123" r="24836" b="13140"/>
            <a:stretch/>
          </p:blipFill>
          <p:spPr bwMode="auto">
            <a:xfrm>
              <a:off x="7137373" y="3624873"/>
              <a:ext cx="2640163" cy="29004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</p:grpSp>
      <p:pic>
        <p:nvPicPr>
          <p:cNvPr id="15" name="Picture 7"/>
          <p:cNvPicPr>
            <a:picLocks noChangeAspect="1" noChangeArrowheads="1"/>
          </p:cNvPicPr>
          <p:nvPr/>
        </p:nvPicPr>
        <p:blipFill rotWithShape="1">
          <a:blip r:embed="rId4"/>
          <a:srcRect r="5083"/>
          <a:stretch/>
        </p:blipFill>
        <p:spPr bwMode="auto">
          <a:xfrm>
            <a:off x="8553450" y="327025"/>
            <a:ext cx="1128713" cy="3014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897688" y="3186113"/>
            <a:ext cx="1655762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900"/>
              <a:t>Monselice</a:t>
            </a:r>
          </a:p>
        </p:txBody>
      </p:sp>
      <p:grpSp>
        <p:nvGrpSpPr>
          <p:cNvPr id="2053" name="Group 2052"/>
          <p:cNvGrpSpPr>
            <a:grpSpLocks/>
          </p:cNvGrpSpPr>
          <p:nvPr/>
        </p:nvGrpSpPr>
        <p:grpSpPr bwMode="auto">
          <a:xfrm>
            <a:off x="6321425" y="276225"/>
            <a:ext cx="2082800" cy="2544763"/>
            <a:chOff x="5189841" y="-106372"/>
            <a:chExt cx="2953240" cy="3606800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937155" y="-106372"/>
              <a:ext cx="2205926" cy="3606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68627" name="Text Box 5"/>
            <p:cNvSpPr txBox="1">
              <a:spLocks noChangeArrowheads="1"/>
            </p:cNvSpPr>
            <p:nvPr/>
          </p:nvSpPr>
          <p:spPr bwMode="auto">
            <a:xfrm>
              <a:off x="5189841" y="1675653"/>
              <a:ext cx="715801" cy="3892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>
                  <a:solidFill>
                    <a:srgbClr val="FF0000"/>
                  </a:solidFill>
                </a:rPr>
                <a:t>SCR</a:t>
              </a:r>
            </a:p>
          </p:txBody>
        </p:sp>
        <p:sp>
          <p:nvSpPr>
            <p:cNvPr id="68628" name="Line 6"/>
            <p:cNvSpPr>
              <a:spLocks noChangeShapeType="1"/>
            </p:cNvSpPr>
            <p:nvPr/>
          </p:nvSpPr>
          <p:spPr bwMode="auto">
            <a:xfrm>
              <a:off x="5508189" y="2030227"/>
              <a:ext cx="683855" cy="646289"/>
            </a:xfrm>
            <a:prstGeom prst="line">
              <a:avLst/>
            </a:prstGeom>
            <a:noFill/>
            <a:ln w="127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40" name="Rectangle 7"/>
          <p:cNvSpPr>
            <a:spLocks noChangeArrowheads="1"/>
          </p:cNvSpPr>
          <p:nvPr/>
        </p:nvSpPr>
        <p:spPr bwMode="auto">
          <a:xfrm>
            <a:off x="6748463" y="2884488"/>
            <a:ext cx="8763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CH" sz="900"/>
              <a:t>Mergelstetten</a:t>
            </a:r>
            <a:endParaRPr lang="en-US" sz="90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9A1E219-2CAA-47EB-8DE3-285101763972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43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69636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775021E-D651-4CA0-8203-5381F4BC3D2D}" type="slidenum">
              <a:rPr lang="en-US" sz="800"/>
              <a:pPr algn="r"/>
              <a:t>43</a:t>
            </a:fld>
            <a:endParaRPr lang="en-US" sz="800"/>
          </a:p>
        </p:txBody>
      </p:sp>
      <p:sp>
        <p:nvSpPr>
          <p:cNvPr id="69637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Main challenges for the SCR catalyst is not the NOx reduction, but handling of dust and prevention of poisoning</a:t>
            </a:r>
          </a:p>
        </p:txBody>
      </p:sp>
      <p:sp>
        <p:nvSpPr>
          <p:cNvPr id="69638" name="Rectangle 3"/>
          <p:cNvSpPr>
            <a:spLocks noChangeArrowheads="1"/>
          </p:cNvSpPr>
          <p:nvPr/>
        </p:nvSpPr>
        <p:spPr bwMode="auto">
          <a:xfrm>
            <a:off x="573088" y="1230313"/>
            <a:ext cx="8412162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900"/>
              <a:t>Vanadium (V</a:t>
            </a:r>
            <a:r>
              <a:rPr lang="en-US" sz="1900" baseline="-20000"/>
              <a:t>2</a:t>
            </a:r>
            <a:r>
              <a:rPr lang="en-US" sz="1900"/>
              <a:t>O</a:t>
            </a:r>
            <a:r>
              <a:rPr lang="en-US" sz="1900" baseline="-20000"/>
              <a:t>5</a:t>
            </a:r>
            <a:r>
              <a:rPr lang="en-US" sz="1900"/>
              <a:t>) based honeycomb catalyst (standard)</a:t>
            </a:r>
            <a:br>
              <a:rPr lang="en-US" sz="1900"/>
            </a:br>
            <a:endParaRPr lang="en-US" sz="12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900"/>
              <a:t>The basic requirements of an SCR catalysts are: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Suitable to handle gas with dust on the order of 100 g/m</a:t>
            </a:r>
            <a:r>
              <a:rPr lang="en-US" sz="1500" baseline="30000"/>
              <a:t>3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Prevention of poisoning, covering (Tl, Ammonia-sulfates…)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High activity and lifetime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Selectivity, limitation of unwanted reactions, i.p. oxidation of SO</a:t>
            </a:r>
            <a:r>
              <a:rPr lang="en-US" sz="1500" baseline="-25000"/>
              <a:t>2</a:t>
            </a:r>
            <a:r>
              <a:rPr lang="en-US" sz="1500"/>
              <a:t> to SO</a:t>
            </a:r>
            <a:r>
              <a:rPr lang="en-US" sz="1500" baseline="-25000"/>
              <a:t>3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Thermal / mechanical stability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500"/>
              <a:t>Small pressure loss</a:t>
            </a:r>
          </a:p>
        </p:txBody>
      </p:sp>
      <p:pic>
        <p:nvPicPr>
          <p:cNvPr id="1434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4508500"/>
            <a:ext cx="1511300" cy="141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69640" name="Text Box 5"/>
          <p:cNvSpPr txBox="1">
            <a:spLocks noChangeArrowheads="1"/>
          </p:cNvSpPr>
          <p:nvPr/>
        </p:nvSpPr>
        <p:spPr bwMode="auto">
          <a:xfrm>
            <a:off x="631825" y="4292600"/>
            <a:ext cx="11477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/>
              <a:t>Picture: TU Clausthal</a:t>
            </a:r>
          </a:p>
        </p:txBody>
      </p:sp>
      <p:pic>
        <p:nvPicPr>
          <p:cNvPr id="6964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36" y="4075113"/>
            <a:ext cx="23383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5388" y="1325563"/>
            <a:ext cx="21463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45388" y="3305175"/>
            <a:ext cx="2025650" cy="120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4347" name="Picture 9" descr="IMG_068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79588" y="4724400"/>
            <a:ext cx="1516063" cy="146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4348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36776" y="4176713"/>
            <a:ext cx="1468437" cy="1474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4349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473950" y="4724400"/>
            <a:ext cx="2232025" cy="132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96" y="5214937"/>
            <a:ext cx="1232247" cy="1127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69F5DCB-95B1-4260-90EF-FC9934D16B8B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44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716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CE9D34D-B673-4531-93CC-00A04848F1E4}" type="slidenum">
              <a:rPr lang="en-US" sz="800"/>
              <a:pPr algn="r"/>
              <a:t>44</a:t>
            </a:fld>
            <a:endParaRPr lang="en-US" sz="800"/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560388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SNCR optimization by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Online temperature measurement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CFD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Flue Gas </a:t>
            </a:r>
            <a:r>
              <a:rPr lang="en-US" sz="2000" dirty="0" smtClean="0"/>
              <a:t>Circulation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 smtClean="0"/>
              <a:t>Catalytic </a:t>
            </a:r>
            <a:r>
              <a:rPr lang="en-US" sz="2000" dirty="0"/>
              <a:t>bag material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71686" name="Title 3"/>
          <p:cNvSpPr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There are new approaches for NOx reduction on the way…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77188" y="1196975"/>
            <a:ext cx="1589087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234113" y="1282700"/>
            <a:ext cx="165576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800"/>
              <a:t>POWITEC heSNCR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69941" y="3956755"/>
            <a:ext cx="3864034" cy="2384035"/>
            <a:chOff x="4808984" y="2204864"/>
            <a:chExt cx="4500563" cy="28860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>
              <a:extLst/>
            </a:blip>
            <a:srcRect/>
            <a:stretch>
              <a:fillRect/>
            </a:stretch>
          </p:blipFill>
          <p:spPr bwMode="auto">
            <a:xfrm>
              <a:off x="4808984" y="2204864"/>
              <a:ext cx="4500563" cy="28860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11" name="TextBox 10"/>
            <p:cNvSpPr txBox="1"/>
            <p:nvPr/>
          </p:nvSpPr>
          <p:spPr>
            <a:xfrm>
              <a:off x="7653363" y="4725144"/>
              <a:ext cx="1656184" cy="21544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dirty="0">
                  <a:latin typeface="Arial" pitchFamily="34" charset="0"/>
                  <a:cs typeface="Arial" pitchFamily="34" charset="0"/>
                </a:rPr>
                <a:t>Source: Irwin Gafner, PPE EC</a:t>
              </a: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273050" y="3429000"/>
            <a:ext cx="4319588" cy="2738438"/>
            <a:chOff x="457372" y="3594788"/>
            <a:chExt cx="4448583" cy="280994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9308" y="3594788"/>
              <a:ext cx="2190776" cy="19596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71692" name="TextBox 15"/>
            <p:cNvSpPr txBox="1">
              <a:spLocks noChangeArrowheads="1"/>
            </p:cNvSpPr>
            <p:nvPr/>
          </p:nvSpPr>
          <p:spPr bwMode="auto">
            <a:xfrm>
              <a:off x="457372" y="5554421"/>
              <a:ext cx="1656161" cy="219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800"/>
                <a:t>FLS CataMax</a:t>
              </a:r>
            </a:p>
          </p:txBody>
        </p:sp>
        <p:grpSp>
          <p:nvGrpSpPr>
            <p:cNvPr id="71693" name="Group 12"/>
            <p:cNvGrpSpPr>
              <a:grpSpLocks/>
            </p:cNvGrpSpPr>
            <p:nvPr/>
          </p:nvGrpSpPr>
          <p:grpSpPr bwMode="auto">
            <a:xfrm>
              <a:off x="1352600" y="4435343"/>
              <a:ext cx="3553355" cy="1969393"/>
              <a:chOff x="1352600" y="4725144"/>
              <a:chExt cx="3553355" cy="1969393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88198" y="4725130"/>
                <a:ext cx="2517757" cy="19694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/>
            </p:spPr>
          </p:pic>
          <p:sp>
            <p:nvSpPr>
              <p:cNvPr id="71695" name="TextBox 16"/>
              <p:cNvSpPr txBox="1">
                <a:spLocks noChangeArrowheads="1"/>
              </p:cNvSpPr>
              <p:nvPr/>
            </p:nvSpPr>
            <p:spPr bwMode="auto">
              <a:xfrm>
                <a:off x="1352600" y="6448566"/>
                <a:ext cx="1656488" cy="219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800"/>
                  <a:t>GORE DeNOx filter</a:t>
                </a:r>
              </a:p>
            </p:txBody>
          </p:sp>
        </p:grpSp>
      </p:grp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AC26A70-8632-4646-82DC-9CF63353B70B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45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7270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E0DE413-4A00-46AD-9D60-6A353525DC67}" type="slidenum">
              <a:rPr lang="en-US" sz="800"/>
              <a:pPr algn="r"/>
              <a:t>45</a:t>
            </a:fld>
            <a:endParaRPr lang="en-US" sz="800"/>
          </a:p>
        </p:txBody>
      </p:sp>
      <p:sp>
        <p:nvSpPr>
          <p:cNvPr id="34820" name="Rectangle 3"/>
          <p:cNvSpPr>
            <a:spLocks noChangeArrowheads="1"/>
          </p:cNvSpPr>
          <p:nvPr/>
        </p:nvSpPr>
        <p:spPr bwMode="auto">
          <a:xfrm>
            <a:off x="560388" y="1281113"/>
            <a:ext cx="8785225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/>
              <a:t>Primary measures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Generally low investment and operating cost for a certain NOx reduction range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Potential and efficiencies difficult to predict 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Limited by process and quality impact - process optimizations have priority over NOx optimization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 dirty="0"/>
              <a:t>Secondary measures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Run SNCR if necessary</a:t>
            </a:r>
            <a:br>
              <a:rPr lang="en-US" dirty="0"/>
            </a:br>
            <a:r>
              <a:rPr lang="en-US" dirty="0"/>
              <a:t>(after exploiting primary measures to reduce reagent costs)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SNCR to be optimized to lower operation costs, to prevent negative consequences (CO, NH</a:t>
            </a:r>
            <a:r>
              <a:rPr lang="en-US" baseline="-25000" dirty="0"/>
              <a:t>3</a:t>
            </a:r>
            <a:r>
              <a:rPr lang="en-US" dirty="0"/>
              <a:t>) and to increase the </a:t>
            </a:r>
            <a:r>
              <a:rPr lang="en-US" dirty="0" err="1"/>
              <a:t>deNOx</a:t>
            </a:r>
            <a:r>
              <a:rPr lang="en-US" dirty="0"/>
              <a:t> potential (ammonia in general more economic than urea)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Catalytic reduction in future as a multi-pollutant reduction </a:t>
            </a:r>
            <a:r>
              <a:rPr lang="en-US" dirty="0" smtClean="0"/>
              <a:t>technology</a:t>
            </a:r>
            <a:endParaRPr lang="en-US" sz="1600" dirty="0"/>
          </a:p>
        </p:txBody>
      </p:sp>
      <p:sp>
        <p:nvSpPr>
          <p:cNvPr id="72710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NOx Summary – Exploit primary and optimize secondary measures for a successful and economic NOx reduction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 txBox="1">
            <a:spLocks noGrp="1"/>
          </p:cNvSpPr>
          <p:nvPr/>
        </p:nvSpPr>
        <p:spPr>
          <a:xfrm>
            <a:off x="8948738" y="6416675"/>
            <a:ext cx="433387" cy="166688"/>
          </a:xfrm>
          <a:prstGeom prst="rect">
            <a:avLst/>
          </a:prstGeom>
          <a:noFill/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C79A4ACE-195E-47A9-BD74-0D9A29C30273}" type="slidenum">
              <a:rPr lang="en-US" sz="8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47</a:t>
            </a:fld>
            <a:endParaRPr lang="en-US" sz="800" dirty="0">
              <a:latin typeface="+mn-lt"/>
              <a:cs typeface="+mn-cs"/>
            </a:endParaRPr>
          </a:p>
        </p:txBody>
      </p:sp>
      <p:sp>
        <p:nvSpPr>
          <p:cNvPr id="7066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D5BA51D-3B4B-4F58-9B2D-A0E340345CD6}" type="slidenum">
              <a:rPr lang="en-US" sz="800"/>
              <a:pPr algn="r"/>
              <a:t>47</a:t>
            </a:fld>
            <a:endParaRPr lang="en-US" sz="800"/>
          </a:p>
        </p:txBody>
      </p:sp>
      <p:sp>
        <p:nvSpPr>
          <p:cNvPr id="70661" name="Rectangle 2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SCR costs around 10 Mio. CHF</a:t>
            </a:r>
          </a:p>
        </p:txBody>
      </p:sp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560388" y="1295400"/>
            <a:ext cx="9159875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300"/>
              <a:t>CapEx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Engineering, Material, Erection,</a:t>
            </a:r>
            <a:br>
              <a:rPr lang="en-US"/>
            </a:br>
            <a:r>
              <a:rPr lang="en-US"/>
              <a:t>Commissioning and Training		~5.0 Mio. CHF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Ventilator, dust transport,</a:t>
            </a:r>
            <a:br>
              <a:rPr lang="en-US"/>
            </a:br>
            <a:r>
              <a:rPr lang="en-US"/>
              <a:t>injection system, gas analyzer		~1.5 Mio. CHF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Civil work, steel construction		~2.5 Mio. CHF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Electronics/Cabling			~1.0 Mio. CHF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Fees and permits			~0.3 Mio. CHF</a:t>
            </a:r>
          </a:p>
          <a:p>
            <a:pPr marL="534988" lvl="1" indent="-265113" eaLnBrk="0" hangingPunct="0">
              <a:spcBef>
                <a:spcPct val="700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b="1"/>
              <a:t>Total 		</a:t>
            </a:r>
            <a:r>
              <a:rPr lang="en-US"/>
              <a:t>			</a:t>
            </a:r>
            <a:r>
              <a:rPr lang="en-US" b="1"/>
              <a:t>~10 Mio. CHF</a:t>
            </a:r>
          </a:p>
          <a:p>
            <a:pPr marL="269875" indent="-269875" eaLnBrk="0" hangingPunct="0">
              <a:spcBef>
                <a:spcPct val="7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300"/>
              <a:t>Operation costs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Depending on conditions		</a:t>
            </a:r>
            <a:r>
              <a:rPr lang="en-US" b="1"/>
              <a:t>~1 CHF/tcli</a:t>
            </a:r>
            <a:br>
              <a:rPr lang="en-US" b="1"/>
            </a:br>
            <a:r>
              <a:rPr lang="en-US" b="1"/>
              <a:t>					</a:t>
            </a:r>
            <a:r>
              <a:rPr lang="en-US" sz="900"/>
              <a:t>assuming no exhaust re-heating and 4 years catalyst lifeti</a:t>
            </a:r>
            <a:r>
              <a:rPr lang="en-US" sz="1100"/>
              <a:t>me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BC4E1FD-B17C-44F6-A7F7-EF44BC26DF7C}" type="slidenum">
              <a:rPr lang="en-US" sz="800"/>
              <a:pPr algn="r"/>
              <a:t>5</a:t>
            </a:fld>
            <a:endParaRPr lang="en-US" sz="800"/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NOx emissions plausibility check</a:t>
            </a:r>
            <a:br>
              <a:rPr lang="en-US" sz="2000" dirty="0"/>
            </a:br>
            <a:r>
              <a:rPr lang="en-US" sz="1200" dirty="0"/>
              <a:t>NOx in mg NO</a:t>
            </a:r>
            <a:r>
              <a:rPr lang="en-US" sz="1200" baseline="-25000" dirty="0"/>
              <a:t>2</a:t>
            </a:r>
            <a:r>
              <a:rPr lang="en-US" sz="1200" dirty="0"/>
              <a:t>/Nm</a:t>
            </a:r>
            <a:r>
              <a:rPr lang="en-US" sz="1200" baseline="30000" dirty="0"/>
              <a:t>3</a:t>
            </a:r>
            <a:r>
              <a:rPr lang="en-US" sz="1200" dirty="0"/>
              <a:t>, dry @ 10% O</a:t>
            </a:r>
            <a:r>
              <a:rPr lang="en-US" sz="1200" baseline="-25000" dirty="0"/>
              <a:t>2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</a:pPr>
            <a:r>
              <a:rPr lang="en-US" sz="2000" dirty="0" smtClean="0"/>
              <a:t>Standard </a:t>
            </a:r>
            <a:r>
              <a:rPr lang="en-US" sz="2000" dirty="0"/>
              <a:t>deviation of hourly averages is 20 - 50%</a:t>
            </a:r>
          </a:p>
        </p:txBody>
      </p:sp>
      <p:sp>
        <p:nvSpPr>
          <p:cNvPr id="24582" name="Rectangle 4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NOx emissions of 350 to 1200 mg/Nm</a:t>
            </a:r>
            <a:r>
              <a:rPr lang="en-US" sz="2400" b="1" baseline="30000"/>
              <a:t>3</a:t>
            </a:r>
            <a:r>
              <a:rPr lang="en-US" sz="2400" b="1"/>
              <a:t> @ 10% O</a:t>
            </a:r>
            <a:r>
              <a:rPr lang="en-US" sz="2400" b="1" baseline="-25000"/>
              <a:t>2</a:t>
            </a:r>
            <a:r>
              <a:rPr lang="en-US" sz="2400" b="1"/>
              <a:t> expected</a:t>
            </a:r>
          </a:p>
        </p:txBody>
      </p:sp>
      <p:graphicFrame>
        <p:nvGraphicFramePr>
          <p:cNvPr id="2" name="Table 3"/>
          <p:cNvGraphicFramePr>
            <a:graphicFrameLocks noGrp="1"/>
          </p:cNvGraphicFramePr>
          <p:nvPr/>
        </p:nvGraphicFramePr>
        <p:xfrm>
          <a:off x="632520" y="2245802"/>
          <a:ext cx="8568952" cy="158496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904213"/>
                <a:gridCol w="6664739"/>
              </a:tblGrid>
              <a:tr h="3600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&gt; 2000	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extreme emissions, measurement to be verified</a:t>
                      </a: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1200 to 2000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high emissions but possible</a:t>
                      </a:r>
                    </a:p>
                  </a:txBody>
                  <a:tcPr/>
                </a:tc>
              </a:tr>
              <a:tr h="345156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350 to 1200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normal emissions range</a:t>
                      </a:r>
                    </a:p>
                  </a:txBody>
                  <a:tcPr/>
                </a:tc>
              </a:tr>
              <a:tr h="345156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&lt; 350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/>
                        <a:t>unlikely without any special conditions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7"/>
          <p:cNvSpPr txBox="1">
            <a:spLocks noGrp="1"/>
          </p:cNvSpPr>
          <p:nvPr/>
        </p:nvSpPr>
        <p:spPr bwMode="auto">
          <a:xfrm>
            <a:off x="8948738" y="6316663"/>
            <a:ext cx="433387" cy="16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1DC4728-A325-4950-9895-0271D49572CA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NOx units can be misleading…</a:t>
            </a:r>
          </a:p>
        </p:txBody>
      </p:sp>
      <p:grpSp>
        <p:nvGrpSpPr>
          <p:cNvPr id="26630" name="Group 16"/>
          <p:cNvGrpSpPr>
            <a:grpSpLocks/>
          </p:cNvGrpSpPr>
          <p:nvPr/>
        </p:nvGrpSpPr>
        <p:grpSpPr bwMode="auto">
          <a:xfrm>
            <a:off x="849313" y="1223963"/>
            <a:ext cx="5984875" cy="935037"/>
            <a:chOff x="848544" y="1052736"/>
            <a:chExt cx="5984899" cy="935037"/>
          </a:xfrm>
        </p:grpSpPr>
        <p:sp>
          <p:nvSpPr>
            <p:cNvPr id="7173" name="Rectangle 4"/>
            <p:cNvSpPr>
              <a:spLocks noChangeArrowheads="1"/>
            </p:cNvSpPr>
            <p:nvPr/>
          </p:nvSpPr>
          <p:spPr bwMode="auto">
            <a:xfrm>
              <a:off x="3815593" y="1052736"/>
              <a:ext cx="1866907" cy="935037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ppm</a:t>
              </a:r>
              <a:br>
                <a:rPr lang="en-US" sz="2400" b="1" dirty="0">
                  <a:solidFill>
                    <a:schemeClr val="bg1"/>
                  </a:solidFill>
                </a:rPr>
              </a:br>
              <a:r>
                <a:rPr lang="en-US" sz="2400" b="1" dirty="0">
                  <a:solidFill>
                    <a:schemeClr val="bg1"/>
                  </a:solidFill>
                </a:rPr>
                <a:t>NO</a:t>
              </a:r>
              <a:r>
                <a:rPr lang="en-US" sz="2400" baseline="300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6042868" y="1278161"/>
              <a:ext cx="790575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400</a:t>
              </a:r>
            </a:p>
          </p:txBody>
        </p:sp>
        <p:sp>
          <p:nvSpPr>
            <p:cNvPr id="26633" name="Text Box 11"/>
            <p:cNvSpPr txBox="1">
              <a:spLocks noChangeArrowheads="1"/>
            </p:cNvSpPr>
            <p:nvPr/>
          </p:nvSpPr>
          <p:spPr bwMode="auto">
            <a:xfrm>
              <a:off x="848544" y="1084486"/>
              <a:ext cx="2735273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US" sz="2000"/>
                <a:t>What is measured by the analyzer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849313" y="4402138"/>
            <a:ext cx="8280400" cy="1547812"/>
            <a:chOff x="848544" y="4330572"/>
            <a:chExt cx="8280920" cy="1547221"/>
          </a:xfrm>
        </p:grpSpPr>
        <p:sp>
          <p:nvSpPr>
            <p:cNvPr id="7172" name="Text Box 3"/>
            <p:cNvSpPr txBox="1">
              <a:spLocks noChangeArrowheads="1"/>
            </p:cNvSpPr>
            <p:nvPr/>
          </p:nvSpPr>
          <p:spPr bwMode="auto">
            <a:xfrm>
              <a:off x="6751240" y="4330572"/>
              <a:ext cx="2378224" cy="83629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400" b="1">
                  <a:solidFill>
                    <a:schemeClr val="tx2"/>
                  </a:solidFill>
                </a:rPr>
                <a:t>* 2.1 Nm</a:t>
              </a:r>
              <a:r>
                <a:rPr lang="en-US" sz="1400" b="1" baseline="30000">
                  <a:solidFill>
                    <a:schemeClr val="tx2"/>
                  </a:solidFill>
                </a:rPr>
                <a:t>3</a:t>
              </a:r>
              <a:r>
                <a:rPr lang="en-US" sz="1400" b="1">
                  <a:solidFill>
                    <a:schemeClr val="tx2"/>
                  </a:solidFill>
                </a:rPr>
                <a:t>/kg</a:t>
              </a:r>
              <a:r>
                <a:rPr lang="en-US" sz="1400" b="1" baseline="-25000">
                  <a:solidFill>
                    <a:schemeClr val="tx2"/>
                  </a:solidFill>
                </a:rPr>
                <a:t>cli</a:t>
              </a:r>
              <a:br>
                <a:rPr lang="en-US" sz="1400" b="1" baseline="-25000">
                  <a:solidFill>
                    <a:schemeClr val="tx2"/>
                  </a:solidFill>
                </a:rPr>
              </a:br>
              <a:r>
                <a:rPr lang="en-US" sz="1400" b="1" baseline="-25000">
                  <a:solidFill>
                    <a:schemeClr val="tx2"/>
                  </a:solidFill>
                </a:rPr>
                <a:t>   </a:t>
              </a:r>
              <a:r>
                <a:rPr lang="en-US" sz="1400">
                  <a:solidFill>
                    <a:schemeClr val="tx2"/>
                  </a:solidFill>
                </a:rPr>
                <a:t>at 3300 MJ/t</a:t>
              </a:r>
              <a:r>
                <a:rPr lang="en-US" sz="1400" baseline="-25000">
                  <a:solidFill>
                    <a:schemeClr val="tx2"/>
                  </a:solidFill>
                </a:rPr>
                <a:t>cli</a:t>
              </a:r>
              <a:r>
                <a:rPr lang="en-US" sz="1400" b="1" baseline="-25000">
                  <a:solidFill>
                    <a:schemeClr val="tx2"/>
                  </a:solidFill>
                </a:rPr>
                <a:t> </a:t>
              </a:r>
              <a:r>
                <a:rPr lang="en-US" sz="1400">
                  <a:solidFill>
                    <a:schemeClr val="tx2"/>
                  </a:solidFill>
                </a:rPr>
                <a:t>and 10% O</a:t>
              </a:r>
              <a:r>
                <a:rPr lang="en-US" sz="1400" b="1" baseline="-25000">
                  <a:solidFill>
                    <a:schemeClr val="tx2"/>
                  </a:solidFill>
                </a:rPr>
                <a:t>2</a:t>
              </a:r>
            </a:p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400" b="1">
                  <a:solidFill>
                    <a:schemeClr val="tx2"/>
                  </a:solidFill>
                </a:rPr>
                <a:t>* 0.7 kg</a:t>
              </a:r>
              <a:r>
                <a:rPr lang="en-US" sz="1400" b="1" baseline="-25000">
                  <a:solidFill>
                    <a:schemeClr val="tx2"/>
                  </a:solidFill>
                </a:rPr>
                <a:t>cli</a:t>
              </a:r>
              <a:r>
                <a:rPr lang="en-US" sz="1400" b="1">
                  <a:solidFill>
                    <a:schemeClr val="tx2"/>
                  </a:solidFill>
                </a:rPr>
                <a:t>/kg</a:t>
              </a:r>
              <a:r>
                <a:rPr lang="en-US" sz="1400" b="1" baseline="-25000">
                  <a:solidFill>
                    <a:schemeClr val="tx2"/>
                  </a:solidFill>
                </a:rPr>
                <a:t>cem. material</a:t>
              </a:r>
              <a:r>
                <a:rPr lang="en-US" sz="1400" b="1">
                  <a:solidFill>
                    <a:schemeClr val="tx2"/>
                  </a:solidFill>
                </a:rPr>
                <a:t> </a:t>
              </a:r>
            </a:p>
          </p:txBody>
        </p:sp>
        <p:sp>
          <p:nvSpPr>
            <p:cNvPr id="7175" name="Rectangle 6"/>
            <p:cNvSpPr>
              <a:spLocks noChangeArrowheads="1"/>
            </p:cNvSpPr>
            <p:nvPr/>
          </p:nvSpPr>
          <p:spPr bwMode="auto">
            <a:xfrm>
              <a:off x="3815767" y="4941526"/>
              <a:ext cx="1857492" cy="936267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g/</a:t>
              </a:r>
              <a:r>
                <a:rPr lang="en-US" sz="2400" b="1" dirty="0" err="1">
                  <a:solidFill>
                    <a:schemeClr val="bg1"/>
                  </a:solidFill>
                </a:rPr>
                <a:t>t</a:t>
              </a:r>
              <a:r>
                <a:rPr lang="en-US" sz="2400" baseline="-25000" dirty="0" err="1">
                  <a:solidFill>
                    <a:schemeClr val="bg1"/>
                  </a:solidFill>
                </a:rPr>
                <a:t>cem.materials</a:t>
              </a:r>
              <a:r>
                <a:rPr lang="en-US" sz="2400" b="1" dirty="0">
                  <a:solidFill>
                    <a:schemeClr val="bg1"/>
                  </a:solidFill>
                </a:rPr>
                <a:t/>
              </a:r>
              <a:br>
                <a:rPr lang="en-US" sz="2400" b="1" dirty="0">
                  <a:solidFill>
                    <a:schemeClr val="bg1"/>
                  </a:solidFill>
                </a:rPr>
              </a:br>
              <a:r>
                <a:rPr lang="en-US" sz="2400" b="1" dirty="0" err="1">
                  <a:solidFill>
                    <a:schemeClr val="bg1"/>
                  </a:solidFill>
                </a:rPr>
                <a:t>NOx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6637" name="Rectangle 10"/>
            <p:cNvSpPr>
              <a:spLocks noChangeArrowheads="1"/>
            </p:cNvSpPr>
            <p:nvPr/>
          </p:nvSpPr>
          <p:spPr bwMode="auto">
            <a:xfrm>
              <a:off x="6049218" y="5095156"/>
              <a:ext cx="750888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1020</a:t>
              </a:r>
            </a:p>
          </p:txBody>
        </p:sp>
        <p:sp>
          <p:nvSpPr>
            <p:cNvPr id="26638" name="Text Box 13"/>
            <p:cNvSpPr txBox="1">
              <a:spLocks noChangeArrowheads="1"/>
            </p:cNvSpPr>
            <p:nvPr/>
          </p:nvSpPr>
          <p:spPr bwMode="auto">
            <a:xfrm>
              <a:off x="848544" y="4960569"/>
              <a:ext cx="2735434" cy="701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US" sz="2000"/>
                <a:t>Transformation into ERT Units</a:t>
              </a:r>
            </a:p>
          </p:txBody>
        </p:sp>
        <p:sp>
          <p:nvSpPr>
            <p:cNvPr id="7183" name="AutoShape 14"/>
            <p:cNvSpPr>
              <a:spLocks noChangeArrowheads="1"/>
            </p:cNvSpPr>
            <p:nvPr/>
          </p:nvSpPr>
          <p:spPr bwMode="auto">
            <a:xfrm>
              <a:off x="4630206" y="4659059"/>
              <a:ext cx="200038" cy="190427"/>
            </a:xfrm>
            <a:prstGeom prst="downArrow">
              <a:avLst>
                <a:gd name="adj1" fmla="val 50000"/>
                <a:gd name="adj2" fmla="val 28983"/>
              </a:avLst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endParaRP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6034088" y="2035175"/>
            <a:ext cx="3527425" cy="1666875"/>
            <a:chOff x="6033343" y="1992015"/>
            <a:chExt cx="3528169" cy="1666845"/>
          </a:xfrm>
        </p:grpSpPr>
        <p:sp>
          <p:nvSpPr>
            <p:cNvPr id="26641" name="Rectangle 17"/>
            <p:cNvSpPr>
              <a:spLocks noChangeArrowheads="1"/>
            </p:cNvSpPr>
            <p:nvPr/>
          </p:nvSpPr>
          <p:spPr bwMode="auto">
            <a:xfrm>
              <a:off x="6033343" y="2698422"/>
              <a:ext cx="2232025" cy="96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820</a:t>
              </a:r>
              <a:br>
                <a:rPr lang="en-US" sz="2000"/>
              </a:br>
              <a:r>
                <a:rPr lang="en-US" sz="1000"/>
                <a:t>8% actual O</a:t>
              </a:r>
              <a:r>
                <a:rPr lang="en-US" sz="1000" baseline="-25000"/>
                <a:t>2</a:t>
              </a:r>
            </a:p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 sz="2000"/>
            </a:p>
          </p:txBody>
        </p:sp>
        <p:sp>
          <p:nvSpPr>
            <p:cNvPr id="7176" name="Text Box 7"/>
            <p:cNvSpPr txBox="1">
              <a:spLocks noChangeArrowheads="1"/>
            </p:cNvSpPr>
            <p:nvPr/>
          </p:nvSpPr>
          <p:spPr bwMode="auto">
            <a:xfrm>
              <a:off x="6760571" y="1992015"/>
              <a:ext cx="2800941" cy="30479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anchor="b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* 2.05 mg NOx (as NO</a:t>
              </a:r>
              <a:r>
                <a:rPr lang="en-US" sz="1400" b="1" baseline="-25000">
                  <a:solidFill>
                    <a:schemeClr val="tx2"/>
                  </a:solidFill>
                </a:rPr>
                <a:t>2</a:t>
              </a:r>
              <a:r>
                <a:rPr lang="en-US" sz="1400" b="1">
                  <a:solidFill>
                    <a:schemeClr val="tx2"/>
                  </a:solidFill>
                </a:rPr>
                <a:t>)/ ppm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849313" y="2209800"/>
            <a:ext cx="4838700" cy="1222375"/>
            <a:chOff x="848544" y="2066864"/>
            <a:chExt cx="4839469" cy="1222108"/>
          </a:xfrm>
        </p:grpSpPr>
        <p:sp>
          <p:nvSpPr>
            <p:cNvPr id="26644" name="Text Box 18"/>
            <p:cNvSpPr txBox="1">
              <a:spLocks noChangeArrowheads="1"/>
            </p:cNvSpPr>
            <p:nvPr/>
          </p:nvSpPr>
          <p:spPr bwMode="auto">
            <a:xfrm>
              <a:off x="848544" y="2284304"/>
              <a:ext cx="2735697" cy="869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US" sz="2000"/>
                <a:t>What you read from the analyzer</a:t>
              </a:r>
              <a:br>
                <a:rPr lang="en-US" sz="2000"/>
              </a:br>
              <a:r>
                <a:rPr lang="en-US" sz="1100"/>
                <a:t>(depending on analyzer type)</a:t>
              </a:r>
            </a:p>
          </p:txBody>
        </p:sp>
        <p:sp>
          <p:nvSpPr>
            <p:cNvPr id="7188" name="Rectangle 19"/>
            <p:cNvSpPr>
              <a:spLocks noChangeArrowheads="1"/>
            </p:cNvSpPr>
            <p:nvPr/>
          </p:nvSpPr>
          <p:spPr bwMode="auto">
            <a:xfrm>
              <a:off x="3816053" y="2352552"/>
              <a:ext cx="1871960" cy="93642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mg/Nm</a:t>
              </a:r>
              <a:r>
                <a:rPr lang="en-US" sz="2400" b="1" baseline="30000" dirty="0">
                  <a:solidFill>
                    <a:schemeClr val="bg1"/>
                  </a:solidFill>
                </a:rPr>
                <a:t>3 </a:t>
              </a:r>
              <a:r>
                <a:rPr lang="en-US" sz="1600" b="1" dirty="0">
                  <a:solidFill>
                    <a:schemeClr val="bg1"/>
                  </a:solidFill>
                </a:rPr>
                <a:t/>
              </a:r>
              <a:br>
                <a:rPr lang="en-US" sz="1600" b="1" dirty="0">
                  <a:solidFill>
                    <a:schemeClr val="bg1"/>
                  </a:solidFill>
                </a:rPr>
              </a:br>
              <a:r>
                <a:rPr lang="en-US" sz="2400" b="1" dirty="0" err="1">
                  <a:solidFill>
                    <a:schemeClr val="bg1"/>
                  </a:solidFill>
                </a:rPr>
                <a:t>NOx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at actual 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190" name="AutoShape 21"/>
            <p:cNvSpPr>
              <a:spLocks noChangeArrowheads="1"/>
            </p:cNvSpPr>
            <p:nvPr/>
          </p:nvSpPr>
          <p:spPr bwMode="auto">
            <a:xfrm>
              <a:off x="4633745" y="2066864"/>
              <a:ext cx="200057" cy="190458"/>
            </a:xfrm>
            <a:prstGeom prst="downArrow">
              <a:avLst>
                <a:gd name="adj1" fmla="val 50000"/>
                <a:gd name="adj2" fmla="val 28984"/>
              </a:avLst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endParaRP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849313" y="3484563"/>
            <a:ext cx="8016875" cy="1225550"/>
            <a:chOff x="848544" y="3355363"/>
            <a:chExt cx="8017397" cy="1226286"/>
          </a:xfrm>
        </p:grpSpPr>
        <p:sp>
          <p:nvSpPr>
            <p:cNvPr id="7174" name="Rectangle 5"/>
            <p:cNvSpPr>
              <a:spLocks noChangeArrowheads="1"/>
            </p:cNvSpPr>
            <p:nvPr/>
          </p:nvSpPr>
          <p:spPr bwMode="auto">
            <a:xfrm>
              <a:off x="3815774" y="3644462"/>
              <a:ext cx="1871785" cy="937187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tx1"/>
              </a:solidFill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ct val="20000"/>
                </a:spcBef>
                <a:spcAft>
                  <a:spcPct val="30000"/>
                </a:spcAft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mg/Nm</a:t>
              </a:r>
              <a:r>
                <a:rPr lang="en-US" sz="2400" b="1" baseline="30000" dirty="0">
                  <a:solidFill>
                    <a:schemeClr val="bg1"/>
                  </a:solidFill>
                </a:rPr>
                <a:t>3</a:t>
              </a:r>
              <a:r>
                <a:rPr lang="en-US" sz="2400" b="1" dirty="0">
                  <a:solidFill>
                    <a:schemeClr val="bg1"/>
                  </a:solidFill>
                </a:rPr>
                <a:t/>
              </a:r>
              <a:br>
                <a:rPr lang="en-US" sz="2400" b="1" dirty="0">
                  <a:solidFill>
                    <a:schemeClr val="bg1"/>
                  </a:solidFill>
                </a:rPr>
              </a:br>
              <a:r>
                <a:rPr lang="en-US" sz="2400" b="1" dirty="0" err="1">
                  <a:solidFill>
                    <a:schemeClr val="bg1"/>
                  </a:solidFill>
                </a:rPr>
                <a:t>NOx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1400" dirty="0">
                  <a:solidFill>
                    <a:schemeClr val="bg1"/>
                  </a:solidFill>
                </a:rPr>
                <a:t>at 10% O</a:t>
              </a:r>
              <a:r>
                <a:rPr lang="en-US" sz="14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649" name="Rectangle 8"/>
            <p:cNvSpPr>
              <a:spLocks noChangeArrowheads="1"/>
            </p:cNvSpPr>
            <p:nvPr/>
          </p:nvSpPr>
          <p:spPr bwMode="auto">
            <a:xfrm>
              <a:off x="6033343" y="3943474"/>
              <a:ext cx="608013" cy="396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695</a:t>
              </a:r>
            </a:p>
          </p:txBody>
        </p:sp>
        <p:sp>
          <p:nvSpPr>
            <p:cNvPr id="26650" name="Text Box 12"/>
            <p:cNvSpPr txBox="1">
              <a:spLocks noChangeArrowheads="1"/>
            </p:cNvSpPr>
            <p:nvPr/>
          </p:nvSpPr>
          <p:spPr bwMode="auto">
            <a:xfrm>
              <a:off x="848544" y="3668288"/>
              <a:ext cx="2735441" cy="7020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b">
              <a:spAutoFit/>
            </a:bodyPr>
            <a:lstStyle/>
            <a:p>
              <a:pPr>
                <a:spcAft>
                  <a:spcPct val="30000"/>
                </a:spcAft>
              </a:pPr>
              <a:r>
                <a:rPr lang="en-US" sz="2000"/>
                <a:t>Transformation into Standard Units</a:t>
              </a:r>
            </a:p>
          </p:txBody>
        </p:sp>
        <p:sp>
          <p:nvSpPr>
            <p:cNvPr id="7189" name="AutoShape 20"/>
            <p:cNvSpPr>
              <a:spLocks noChangeArrowheads="1"/>
            </p:cNvSpPr>
            <p:nvPr/>
          </p:nvSpPr>
          <p:spPr bwMode="auto">
            <a:xfrm>
              <a:off x="4633390" y="3355363"/>
              <a:ext cx="200038" cy="190614"/>
            </a:xfrm>
            <a:prstGeom prst="downArrow">
              <a:avLst>
                <a:gd name="adj1" fmla="val 50000"/>
                <a:gd name="adj2" fmla="val 28984"/>
              </a:avLst>
            </a:prstGeom>
            <a:solidFill>
              <a:schemeClr val="tx2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cs typeface="+mn-cs"/>
              </a:endParaRPr>
            </a:p>
          </p:txBody>
        </p:sp>
        <p:sp>
          <p:nvSpPr>
            <p:cNvPr id="7191" name="Text Box 22"/>
            <p:cNvSpPr txBox="1">
              <a:spLocks noChangeArrowheads="1"/>
            </p:cNvSpPr>
            <p:nvPr/>
          </p:nvSpPr>
          <p:spPr bwMode="auto">
            <a:xfrm>
              <a:off x="6751253" y="3366482"/>
              <a:ext cx="2114688" cy="30498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anchor="b">
              <a:sp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* 11 / (21 – actual %O2)</a:t>
              </a:r>
            </a:p>
          </p:txBody>
        </p:sp>
      </p:grpSp>
      <p:sp>
        <p:nvSpPr>
          <p:cNvPr id="26653" name="Rectangle 15"/>
          <p:cNvSpPr>
            <a:spLocks noChangeArrowheads="1"/>
          </p:cNvSpPr>
          <p:nvPr/>
        </p:nvSpPr>
        <p:spPr bwMode="auto">
          <a:xfrm>
            <a:off x="906463" y="6092825"/>
            <a:ext cx="8126412" cy="269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baseline="30000"/>
              <a:t>1 </a:t>
            </a:r>
            <a:r>
              <a:rPr lang="en-US" sz="1100"/>
              <a:t>~95% of the cement kiln NOx emissions are in form of NO, the rest as NO</a:t>
            </a:r>
            <a:r>
              <a:rPr lang="en-US" sz="1100" baseline="-25000"/>
              <a:t>2</a:t>
            </a:r>
            <a:r>
              <a:rPr lang="en-US" sz="1100"/>
              <a:t>. Nevertheless NOx is commonly expressed as NO</a:t>
            </a:r>
            <a:r>
              <a:rPr lang="en-US" sz="1100" baseline="-25000"/>
              <a:t>2</a:t>
            </a:r>
            <a:r>
              <a:rPr lang="en-US" sz="1100"/>
              <a:t>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1341722-AC86-4837-A239-811DF661BA61}" type="slidenum">
              <a:rPr lang="en-US" sz="800"/>
              <a:pPr algn="r"/>
              <a:t>7</a:t>
            </a:fld>
            <a:endParaRPr lang="en-US" sz="800"/>
          </a:p>
        </p:txBody>
      </p:sp>
      <p:cxnSp>
        <p:nvCxnSpPr>
          <p:cNvPr id="27653" name="AutoShape 14"/>
          <p:cNvCxnSpPr>
            <a:cxnSpLocks noChangeShapeType="1"/>
          </p:cNvCxnSpPr>
          <p:nvPr/>
        </p:nvCxnSpPr>
        <p:spPr bwMode="auto">
          <a:xfrm flipH="1">
            <a:off x="2794000" y="4805363"/>
            <a:ext cx="3686175" cy="0"/>
          </a:xfrm>
          <a:prstGeom prst="straightConnector1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</p:cxn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814638" y="2038350"/>
            <a:ext cx="6319837" cy="3038475"/>
            <a:chOff x="2810495" y="2010185"/>
            <a:chExt cx="6318969" cy="3038829"/>
          </a:xfrm>
        </p:grpSpPr>
        <p:grpSp>
          <p:nvGrpSpPr>
            <p:cNvPr id="27655" name="Group 17"/>
            <p:cNvGrpSpPr>
              <a:grpSpLocks/>
            </p:cNvGrpSpPr>
            <p:nvPr/>
          </p:nvGrpSpPr>
          <p:grpSpPr bwMode="auto">
            <a:xfrm>
              <a:off x="2810495" y="2010185"/>
              <a:ext cx="6318969" cy="3038829"/>
              <a:chOff x="2810495" y="2010185"/>
              <a:chExt cx="6318969" cy="3038829"/>
            </a:xfrm>
          </p:grpSpPr>
          <p:cxnSp>
            <p:nvCxnSpPr>
              <p:cNvPr id="27656" name="AutoShape 4"/>
              <p:cNvCxnSpPr>
                <a:cxnSpLocks noChangeShapeType="1"/>
                <a:stCxn id="27664" idx="2"/>
                <a:endCxn id="27657" idx="0"/>
              </p:cNvCxnSpPr>
              <p:nvPr/>
            </p:nvCxnSpPr>
            <p:spPr bwMode="auto">
              <a:xfrm flipH="1">
                <a:off x="7956420" y="2010185"/>
                <a:ext cx="2139" cy="2503902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27657" name="Rectangle 6"/>
              <p:cNvSpPr>
                <a:spLocks noChangeArrowheads="1"/>
              </p:cNvSpPr>
              <p:nvPr/>
            </p:nvSpPr>
            <p:spPr bwMode="auto">
              <a:xfrm>
                <a:off x="6783461" y="4506026"/>
                <a:ext cx="2346003" cy="54298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/>
                  <a:t>NOx Emissions expressed in mg/Nm</a:t>
                </a:r>
                <a:r>
                  <a:rPr lang="en-US" sz="1400" baseline="30000"/>
                  <a:t>3</a:t>
                </a:r>
                <a:r>
                  <a:rPr lang="en-US" sz="1400"/>
                  <a:t> dry </a:t>
                </a:r>
                <a:endParaRPr lang="en-US" sz="1400" b="1"/>
              </a:p>
            </p:txBody>
          </p:sp>
          <p:sp>
            <p:nvSpPr>
              <p:cNvPr id="27658" name="AutoShape 13"/>
              <p:cNvSpPr>
                <a:spLocks noChangeArrowheads="1"/>
              </p:cNvSpPr>
              <p:nvPr/>
            </p:nvSpPr>
            <p:spPr bwMode="auto">
              <a:xfrm>
                <a:off x="6818040" y="2811463"/>
                <a:ext cx="2201862" cy="126682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400"/>
                  <a:t>Conversion: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1400"/>
                  <a:t> 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sz="1400"/>
                  <a:t> </a:t>
                </a:r>
              </a:p>
              <a:p>
                <a:pPr>
                  <a:spcBef>
                    <a:spcPct val="50000"/>
                  </a:spcBef>
                </a:pPr>
                <a:endParaRPr lang="en-US" sz="800" b="1"/>
              </a:p>
            </p:txBody>
          </p:sp>
          <p:cxnSp>
            <p:nvCxnSpPr>
              <p:cNvPr id="27659" name="AutoShape 14"/>
              <p:cNvCxnSpPr>
                <a:cxnSpLocks noChangeShapeType="1"/>
                <a:stCxn id="27657" idx="1"/>
                <a:endCxn id="27665" idx="3"/>
              </p:cNvCxnSpPr>
              <p:nvPr/>
            </p:nvCxnSpPr>
            <p:spPr bwMode="auto">
              <a:xfrm flipH="1">
                <a:off x="2810495" y="4776788"/>
                <a:ext cx="3972880" cy="0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</p:spPr>
          </p:cxnSp>
        </p:grpSp>
        <p:graphicFrame>
          <p:nvGraphicFramePr>
            <p:cNvPr id="27660" name="Object 12"/>
            <p:cNvGraphicFramePr>
              <a:graphicFrameLocks noChangeAspect="1"/>
            </p:cNvGraphicFramePr>
            <p:nvPr/>
          </p:nvGraphicFramePr>
          <p:xfrm>
            <a:off x="6860208" y="3216275"/>
            <a:ext cx="1465262" cy="717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80" name="Equation" r:id="rId3" imgW="1269449" imgH="622030" progId="Equation.3">
                    <p:embed/>
                  </p:oleObj>
                </mc:Choice>
                <mc:Fallback>
                  <p:oleObj name="Equation" r:id="rId3" imgW="1269449" imgH="622030" progId="Equation.3">
                    <p:embed/>
                    <p:pic>
                      <p:nvPicPr>
                        <p:cNvPr id="0" name="Picture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0208" y="3216275"/>
                          <a:ext cx="1465262" cy="717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7661" name="Rectangle 1026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Conversion ppm NO to mg NO2 - Step by step calculation</a:t>
            </a:r>
          </a:p>
        </p:txBody>
      </p:sp>
      <p:sp>
        <p:nvSpPr>
          <p:cNvPr id="27662" name="Text Box 3"/>
          <p:cNvSpPr txBox="1">
            <a:spLocks noChangeArrowheads="1"/>
          </p:cNvSpPr>
          <p:nvPr/>
        </p:nvSpPr>
        <p:spPr bwMode="auto">
          <a:xfrm>
            <a:off x="2157413" y="5667375"/>
            <a:ext cx="578643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/>
              <a:t>*</a:t>
            </a:r>
            <a:r>
              <a:rPr lang="en-US" sz="1400"/>
              <a:t> Dry or wet according to measurement principle (in situ, extractive)</a:t>
            </a:r>
            <a:br>
              <a:rPr lang="en-US" sz="1400"/>
            </a:br>
            <a:r>
              <a:rPr lang="en-US" sz="1400" b="1"/>
              <a:t>**  </a:t>
            </a:r>
            <a:r>
              <a:rPr lang="en-US" sz="1400"/>
              <a:t>water content of gas  (vol %)</a:t>
            </a:r>
          </a:p>
        </p:txBody>
      </p:sp>
      <p:grpSp>
        <p:nvGrpSpPr>
          <p:cNvPr id="27663" name="Group 16"/>
          <p:cNvGrpSpPr>
            <a:grpSpLocks/>
          </p:cNvGrpSpPr>
          <p:nvPr/>
        </p:nvGrpSpPr>
        <p:grpSpPr bwMode="auto">
          <a:xfrm>
            <a:off x="631825" y="1196975"/>
            <a:ext cx="8462963" cy="4270375"/>
            <a:chOff x="666974" y="1196975"/>
            <a:chExt cx="8462490" cy="4269840"/>
          </a:xfrm>
        </p:grpSpPr>
        <p:sp>
          <p:nvSpPr>
            <p:cNvPr id="27664" name="Rectangle 5"/>
            <p:cNvSpPr>
              <a:spLocks noChangeArrowheads="1"/>
            </p:cNvSpPr>
            <p:nvPr/>
          </p:nvSpPr>
          <p:spPr bwMode="auto">
            <a:xfrm>
              <a:off x="6788032" y="1476340"/>
              <a:ext cx="2341432" cy="54285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NOx Emissions expressed in mg/Nm</a:t>
              </a:r>
              <a:r>
                <a:rPr lang="en-US" sz="1400" baseline="30000"/>
                <a:t>3</a:t>
              </a:r>
              <a:r>
                <a:rPr lang="en-US" sz="1400"/>
                <a:t> NO</a:t>
              </a:r>
              <a:r>
                <a:rPr lang="en-US" sz="1400" baseline="-25000"/>
                <a:t>2</a:t>
              </a:r>
              <a:r>
                <a:rPr lang="en-US" sz="1400" b="1"/>
                <a:t>*</a:t>
              </a:r>
            </a:p>
          </p:txBody>
        </p:sp>
        <p:sp>
          <p:nvSpPr>
            <p:cNvPr id="27665" name="Rectangle 7"/>
            <p:cNvSpPr>
              <a:spLocks noChangeArrowheads="1"/>
            </p:cNvSpPr>
            <p:nvPr/>
          </p:nvSpPr>
          <p:spPr bwMode="auto">
            <a:xfrm>
              <a:off x="666974" y="4400149"/>
              <a:ext cx="2143005" cy="75555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NOx Emissions expressed in mg/Nm</a:t>
              </a:r>
              <a:r>
                <a:rPr lang="en-US" sz="1400" baseline="30000"/>
                <a:t>3</a:t>
              </a:r>
              <a:r>
                <a:rPr lang="en-US" sz="1400"/>
                <a:t> dry @ y % O</a:t>
              </a:r>
              <a:r>
                <a:rPr lang="en-US" sz="1400" baseline="-25000"/>
                <a:t>2</a:t>
              </a:r>
            </a:p>
          </p:txBody>
        </p:sp>
        <p:sp>
          <p:nvSpPr>
            <p:cNvPr id="27666" name="Rectangle 8"/>
            <p:cNvSpPr>
              <a:spLocks noChangeArrowheads="1"/>
            </p:cNvSpPr>
            <p:nvPr/>
          </p:nvSpPr>
          <p:spPr bwMode="auto">
            <a:xfrm>
              <a:off x="666974" y="1556792"/>
              <a:ext cx="2143521" cy="5429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NO measurement</a:t>
              </a:r>
              <a:br>
                <a:rPr lang="en-US" sz="1400"/>
              </a:br>
              <a:r>
                <a:rPr lang="en-US" sz="1400"/>
                <a:t>(in ppm)</a:t>
              </a:r>
              <a:endParaRPr lang="en-US" sz="1400" b="1"/>
            </a:p>
          </p:txBody>
        </p:sp>
        <p:cxnSp>
          <p:nvCxnSpPr>
            <p:cNvPr id="27667" name="AutoShape 9"/>
            <p:cNvCxnSpPr>
              <a:cxnSpLocks noChangeShapeType="1"/>
              <a:stCxn id="27666" idx="2"/>
              <a:endCxn id="27665" idx="0"/>
            </p:cNvCxnSpPr>
            <p:nvPr/>
          </p:nvCxnSpPr>
          <p:spPr bwMode="auto">
            <a:xfrm>
              <a:off x="1738735" y="2099717"/>
              <a:ext cx="0" cy="2306648"/>
            </a:xfrm>
            <a:prstGeom prst="straightConnector1">
              <a:avLst/>
            </a:prstGeom>
            <a:noFill/>
            <a:ln w="57150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</p:spPr>
        </p:cxnSp>
        <p:sp>
          <p:nvSpPr>
            <p:cNvPr id="27668" name="Text Box 10"/>
            <p:cNvSpPr txBox="1">
              <a:spLocks noChangeArrowheads="1"/>
            </p:cNvSpPr>
            <p:nvPr/>
          </p:nvSpPr>
          <p:spPr bwMode="auto">
            <a:xfrm>
              <a:off x="1256854" y="2876834"/>
              <a:ext cx="36671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b="1"/>
                <a:t>?</a:t>
              </a:r>
            </a:p>
          </p:txBody>
        </p:sp>
        <p:cxnSp>
          <p:nvCxnSpPr>
            <p:cNvPr id="27669" name="AutoShape 11"/>
            <p:cNvCxnSpPr>
              <a:cxnSpLocks noChangeShapeType="1"/>
            </p:cNvCxnSpPr>
            <p:nvPr/>
          </p:nvCxnSpPr>
          <p:spPr bwMode="auto">
            <a:xfrm flipV="1">
              <a:off x="2798750" y="1628776"/>
              <a:ext cx="3984625" cy="22224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</p:spPr>
        </p:cxnSp>
        <p:sp>
          <p:nvSpPr>
            <p:cNvPr id="27670" name="AutoShape 12"/>
            <p:cNvSpPr>
              <a:spLocks noChangeArrowheads="1"/>
            </p:cNvSpPr>
            <p:nvPr/>
          </p:nvSpPr>
          <p:spPr bwMode="auto">
            <a:xfrm>
              <a:off x="3873277" y="1196975"/>
              <a:ext cx="1546225" cy="8239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Conversion: ppm x 2.05 = mg/Nm</a:t>
              </a:r>
              <a:r>
                <a:rPr lang="en-US" sz="1400" baseline="30000"/>
                <a:t>3</a:t>
              </a:r>
              <a:endParaRPr lang="en-US" sz="1400" b="1" baseline="30000"/>
            </a:p>
          </p:txBody>
        </p:sp>
        <p:cxnSp>
          <p:nvCxnSpPr>
            <p:cNvPr id="27671" name="AutoShape 16"/>
            <p:cNvCxnSpPr>
              <a:cxnSpLocks noChangeShapeType="1"/>
              <a:stCxn id="27664" idx="2"/>
            </p:cNvCxnSpPr>
            <p:nvPr/>
          </p:nvCxnSpPr>
          <p:spPr bwMode="auto">
            <a:xfrm rot="5400000">
              <a:off x="5845789" y="2664019"/>
              <a:ext cx="2766604" cy="1458937"/>
            </a:xfrm>
            <a:prstGeom prst="bentConnector3">
              <a:avLst>
                <a:gd name="adj1" fmla="val 13333"/>
              </a:avLst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7672" name="AutoShape 15"/>
            <p:cNvSpPr>
              <a:spLocks noChangeArrowheads="1"/>
            </p:cNvSpPr>
            <p:nvPr/>
          </p:nvSpPr>
          <p:spPr bwMode="auto">
            <a:xfrm>
              <a:off x="3482962" y="4406365"/>
              <a:ext cx="2616200" cy="10604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O2 correction:  </a:t>
              </a:r>
            </a:p>
            <a:p>
              <a:pPr>
                <a:spcBef>
                  <a:spcPct val="50000"/>
                </a:spcBef>
              </a:pPr>
              <a:endParaRPr lang="en-US" sz="1400"/>
            </a:p>
            <a:p>
              <a:pPr>
                <a:spcBef>
                  <a:spcPct val="50000"/>
                </a:spcBef>
              </a:pPr>
              <a:endParaRPr lang="en-US" sz="1400" b="1"/>
            </a:p>
          </p:txBody>
        </p:sp>
      </p:grpSp>
      <p:graphicFrame>
        <p:nvGraphicFramePr>
          <p:cNvPr id="27673" name="Object 25"/>
          <p:cNvGraphicFramePr>
            <a:graphicFrameLocks noChangeAspect="1"/>
          </p:cNvGraphicFramePr>
          <p:nvPr/>
        </p:nvGraphicFramePr>
        <p:xfrm>
          <a:off x="3549650" y="4837113"/>
          <a:ext cx="2578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1" name="Equation" r:id="rId5" imgW="2578100" imgH="431800" progId="Equation.3">
                  <p:embed/>
                </p:oleObj>
              </mc:Choice>
              <mc:Fallback>
                <p:oleObj name="Equation" r:id="rId5" imgW="2578100" imgH="431800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50" y="4837113"/>
                        <a:ext cx="25781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395538" y="1776413"/>
            <a:ext cx="4392612" cy="2397125"/>
            <a:chOff x="2395166" y="1747485"/>
            <a:chExt cx="4392488" cy="2398018"/>
          </a:xfrm>
        </p:grpSpPr>
        <p:sp>
          <p:nvSpPr>
            <p:cNvPr id="27675" name="Rectangle 23"/>
            <p:cNvSpPr>
              <a:spLocks noChangeArrowheads="1"/>
            </p:cNvSpPr>
            <p:nvPr/>
          </p:nvSpPr>
          <p:spPr bwMode="auto">
            <a:xfrm>
              <a:off x="3474635" y="3602375"/>
              <a:ext cx="2346259" cy="5431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NOx Emissions expressed in mg/Nm</a:t>
              </a:r>
              <a:r>
                <a:rPr lang="en-US" sz="1400" baseline="30000"/>
                <a:t>3</a:t>
              </a:r>
              <a:r>
                <a:rPr lang="en-US" sz="1400"/>
                <a:t> NO</a:t>
              </a:r>
              <a:r>
                <a:rPr lang="en-US" sz="1400" b="1"/>
                <a:t>*</a:t>
              </a:r>
            </a:p>
          </p:txBody>
        </p:sp>
        <p:cxnSp>
          <p:nvCxnSpPr>
            <p:cNvPr id="27676" name="AutoShape 25"/>
            <p:cNvCxnSpPr>
              <a:cxnSpLocks noChangeShapeType="1"/>
            </p:cNvCxnSpPr>
            <p:nvPr/>
          </p:nvCxnSpPr>
          <p:spPr bwMode="auto">
            <a:xfrm>
              <a:off x="2810495" y="1787869"/>
              <a:ext cx="697270" cy="2045019"/>
            </a:xfrm>
            <a:prstGeom prst="bentConnector3">
              <a:avLst>
                <a:gd name="adj1" fmla="val 50000"/>
              </a:avLst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7677" name="AutoShape 24"/>
            <p:cNvSpPr>
              <a:spLocks noChangeArrowheads="1"/>
            </p:cNvSpPr>
            <p:nvPr/>
          </p:nvSpPr>
          <p:spPr bwMode="auto">
            <a:xfrm>
              <a:off x="2395166" y="2414483"/>
              <a:ext cx="1546181" cy="8242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Conversion: ppm x 1.34 = mg/Nm</a:t>
              </a:r>
              <a:r>
                <a:rPr lang="en-US" sz="1400" baseline="30000"/>
                <a:t>3</a:t>
              </a:r>
              <a:endParaRPr lang="en-US" sz="1400" b="1" baseline="30000"/>
            </a:p>
          </p:txBody>
        </p:sp>
        <p:cxnSp>
          <p:nvCxnSpPr>
            <p:cNvPr id="27678" name="AutoShape 26"/>
            <p:cNvCxnSpPr>
              <a:cxnSpLocks noChangeShapeType="1"/>
              <a:stCxn id="27675" idx="3"/>
              <a:endCxn id="27664" idx="1"/>
            </p:cNvCxnSpPr>
            <p:nvPr/>
          </p:nvCxnSpPr>
          <p:spPr bwMode="auto">
            <a:xfrm flipV="1">
              <a:off x="5821253" y="1747485"/>
              <a:ext cx="966401" cy="2125789"/>
            </a:xfrm>
            <a:prstGeom prst="bentConnector3">
              <a:avLst>
                <a:gd name="adj1" fmla="val 22968"/>
              </a:avLst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7679" name="AutoShape 27"/>
            <p:cNvSpPr>
              <a:spLocks noChangeArrowheads="1"/>
            </p:cNvSpPr>
            <p:nvPr/>
          </p:nvSpPr>
          <p:spPr bwMode="auto">
            <a:xfrm>
              <a:off x="4796935" y="2414362"/>
              <a:ext cx="1546225" cy="82391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lIns="90000" tIns="46800" rIns="90000" bIns="46800"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Conversion:</a:t>
              </a:r>
              <a:br>
                <a:rPr lang="en-US" sz="1400"/>
              </a:br>
              <a:r>
                <a:rPr lang="en-US" sz="1400"/>
                <a:t>mg NO x 1.53 = mg NO</a:t>
              </a:r>
              <a:r>
                <a:rPr lang="en-US" sz="1400" baseline="-25000"/>
                <a:t>2</a:t>
              </a:r>
              <a:endParaRPr lang="en-US" sz="1400" b="1" baseline="-25000"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20023E0-3941-4D49-9271-6FC0D8AF0628}" type="slidenum">
              <a:rPr lang="en-US" sz="800"/>
              <a:pPr algn="r"/>
              <a:t>8</a:t>
            </a:fld>
            <a:endParaRPr lang="en-US" sz="800"/>
          </a:p>
        </p:txBody>
      </p:sp>
      <p:grpSp>
        <p:nvGrpSpPr>
          <p:cNvPr id="28706" name="Group 34"/>
          <p:cNvGrpSpPr>
            <a:grpSpLocks/>
          </p:cNvGrpSpPr>
          <p:nvPr/>
        </p:nvGrpSpPr>
        <p:grpSpPr bwMode="auto">
          <a:xfrm>
            <a:off x="358775" y="1239838"/>
            <a:ext cx="9286875" cy="4967287"/>
            <a:chOff x="126" y="618"/>
            <a:chExt cx="6033" cy="3403"/>
          </a:xfrm>
        </p:grpSpPr>
        <p:sp>
          <p:nvSpPr>
            <p:cNvPr id="28707" name="Rectangle 19"/>
            <p:cNvSpPr>
              <a:spLocks noChangeArrowheads="1"/>
            </p:cNvSpPr>
            <p:nvPr/>
          </p:nvSpPr>
          <p:spPr bwMode="auto">
            <a:xfrm>
              <a:off x="3538" y="618"/>
              <a:ext cx="2621" cy="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Main flame at T&gt;1500°C</a:t>
              </a:r>
              <a:br>
                <a:rPr lang="en-US" sz="2000"/>
              </a:br>
              <a:r>
                <a:rPr lang="en-US" sz="2000"/>
                <a:t>from N</a:t>
              </a:r>
              <a:r>
                <a:rPr lang="en-US" sz="2000" baseline="-25000"/>
                <a:t>2</a:t>
              </a:r>
              <a:r>
                <a:rPr lang="en-US" sz="2000"/>
                <a:t> in the air</a:t>
              </a:r>
              <a:br>
                <a:rPr lang="en-US" sz="2000"/>
              </a:br>
              <a:r>
                <a:rPr lang="en-US" sz="2000"/>
                <a:t/>
              </a:r>
              <a:br>
                <a:rPr lang="en-US" sz="2000"/>
              </a:br>
              <a:endParaRPr lang="en-US" sz="2000"/>
            </a:p>
          </p:txBody>
        </p:sp>
        <p:sp>
          <p:nvSpPr>
            <p:cNvPr id="9224" name="Rectangle 20"/>
            <p:cNvSpPr>
              <a:spLocks noChangeArrowheads="1"/>
            </p:cNvSpPr>
            <p:nvPr/>
          </p:nvSpPr>
          <p:spPr bwMode="auto">
            <a:xfrm>
              <a:off x="3601" y="1160"/>
              <a:ext cx="1559" cy="337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00" dirty="0">
                  <a:solidFill>
                    <a:schemeClr val="bg1"/>
                  </a:solidFill>
                  <a:latin typeface="+mn-lt"/>
                  <a:cs typeface="+mn-cs"/>
                  <a:sym typeface="Wingdings" pitchFamily="2" charset="2"/>
                </a:rPr>
                <a:t>Thermal </a:t>
              </a:r>
              <a:r>
                <a:rPr lang="en-US" sz="2600" dirty="0" err="1">
                  <a:solidFill>
                    <a:schemeClr val="bg1"/>
                  </a:solidFill>
                  <a:latin typeface="+mn-lt"/>
                  <a:cs typeface="+mn-cs"/>
                  <a:sym typeface="Wingdings" pitchFamily="2" charset="2"/>
                </a:rPr>
                <a:t>NOx</a:t>
              </a:r>
              <a:endParaRPr lang="en-US" sz="26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28709" name="Rectangle 21"/>
            <p:cNvSpPr>
              <a:spLocks noChangeArrowheads="1"/>
            </p:cNvSpPr>
            <p:nvPr/>
          </p:nvSpPr>
          <p:spPr bwMode="auto">
            <a:xfrm>
              <a:off x="499" y="618"/>
              <a:ext cx="2621" cy="6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>
                <a:lnSpc>
                  <a:spcPct val="12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000"/>
                <a:t>In the calciner / secondary</a:t>
              </a:r>
              <a:br>
                <a:rPr lang="en-US" sz="2000"/>
              </a:br>
              <a:r>
                <a:rPr lang="en-US" sz="2000"/>
                <a:t>firing from fuel nitrogen</a:t>
              </a:r>
            </a:p>
          </p:txBody>
        </p:sp>
        <p:sp>
          <p:nvSpPr>
            <p:cNvPr id="9226" name="Rectangle 22"/>
            <p:cNvSpPr>
              <a:spLocks noChangeArrowheads="1"/>
            </p:cNvSpPr>
            <p:nvPr/>
          </p:nvSpPr>
          <p:spPr bwMode="auto">
            <a:xfrm>
              <a:off x="1526" y="1160"/>
              <a:ext cx="1559" cy="33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600" dirty="0">
                  <a:solidFill>
                    <a:schemeClr val="bg1"/>
                  </a:solidFill>
                  <a:latin typeface="+mn-lt"/>
                  <a:cs typeface="+mn-cs"/>
                  <a:sym typeface="Wingdings" pitchFamily="2" charset="2"/>
                </a:rPr>
                <a:t>Fuel </a:t>
              </a:r>
              <a:r>
                <a:rPr lang="en-US" sz="2600" dirty="0" err="1">
                  <a:solidFill>
                    <a:schemeClr val="bg1"/>
                  </a:solidFill>
                  <a:latin typeface="+mn-lt"/>
                  <a:cs typeface="+mn-cs"/>
                  <a:sym typeface="Wingdings" pitchFamily="2" charset="2"/>
                </a:rPr>
                <a:t>NOx</a:t>
              </a:r>
              <a:endParaRPr lang="en-US" sz="2600" dirty="0">
                <a:solidFill>
                  <a:schemeClr val="bg1"/>
                </a:solidFill>
                <a:latin typeface="+mn-lt"/>
                <a:cs typeface="+mn-cs"/>
              </a:endParaRPr>
            </a:p>
          </p:txBody>
        </p:sp>
        <p:sp>
          <p:nvSpPr>
            <p:cNvPr id="9239" name="Text Box 6"/>
            <p:cNvSpPr txBox="1">
              <a:spLocks noChangeArrowheads="1"/>
            </p:cNvSpPr>
            <p:nvPr/>
          </p:nvSpPr>
          <p:spPr bwMode="auto">
            <a:xfrm>
              <a:off x="2282" y="1607"/>
              <a:ext cx="793" cy="337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>
              <a:spAutoFit/>
            </a:bodyPr>
            <a:lstStyle>
              <a:defPPr>
                <a:defRPr lang="de-DE"/>
              </a:defPPr>
              <a:lvl1pPr>
                <a:defRPr sz="2600" b="0">
                  <a:solidFill>
                    <a:schemeClr val="bg1"/>
                  </a:solidFill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cs typeface="+mn-cs"/>
                </a:rPr>
                <a:t>Fuel-N</a:t>
              </a:r>
            </a:p>
          </p:txBody>
        </p:sp>
        <p:grpSp>
          <p:nvGrpSpPr>
            <p:cNvPr id="28712" name="Group 1"/>
            <p:cNvGrpSpPr>
              <a:grpSpLocks/>
            </p:cNvGrpSpPr>
            <p:nvPr/>
          </p:nvGrpSpPr>
          <p:grpSpPr bwMode="auto">
            <a:xfrm>
              <a:off x="2051" y="1930"/>
              <a:ext cx="3836" cy="2091"/>
              <a:chOff x="3256720" y="3064193"/>
              <a:chExt cx="6088768" cy="3320477"/>
            </a:xfrm>
          </p:grpSpPr>
          <p:sp>
            <p:nvSpPr>
              <p:cNvPr id="9237" name="Text Box 4"/>
              <p:cNvSpPr txBox="1">
                <a:spLocks noChangeArrowheads="1"/>
              </p:cNvSpPr>
              <p:nvPr/>
            </p:nvSpPr>
            <p:spPr bwMode="auto">
              <a:xfrm>
                <a:off x="3280278" y="4034166"/>
                <a:ext cx="1944665" cy="110530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>
                <a:spAutoFit/>
              </a:bodyPr>
              <a:lstStyle>
                <a:defPPr>
                  <a:defRPr lang="de-DE"/>
                </a:defPPr>
                <a:lvl1pPr algn="ctr">
                  <a:spcAft>
                    <a:spcPct val="30000"/>
                  </a:spcAft>
                  <a:defRPr sz="2000" b="0">
                    <a:latin typeface="Arial" pitchFamily="34" charset="0"/>
                  </a:defRPr>
                </a:lvl1pPr>
                <a:lvl2pPr marL="742950" indent="-285750">
                  <a:defRPr sz="900" b="1">
                    <a:latin typeface="Arial" pitchFamily="34" charset="0"/>
                  </a:defRPr>
                </a:lvl2pPr>
                <a:lvl3pPr marL="1143000" indent="-228600">
                  <a:defRPr sz="900" b="1">
                    <a:latin typeface="Arial" pitchFamily="34" charset="0"/>
                  </a:defRPr>
                </a:lvl3pPr>
                <a:lvl4pPr marL="1600200" indent="-228600">
                  <a:defRPr sz="900" b="1">
                    <a:latin typeface="Arial" pitchFamily="34" charset="0"/>
                  </a:defRPr>
                </a:lvl4pPr>
                <a:lvl5pPr marL="2057400" indent="-228600">
                  <a:defRPr sz="900" b="1"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defRPr/>
                </a:pPr>
                <a:r>
                  <a:rPr lang="en-US" dirty="0">
                    <a:cs typeface="+mn-cs"/>
                  </a:rPr>
                  <a:t>Intermediate products</a:t>
                </a:r>
                <a:br>
                  <a:rPr lang="en-US" dirty="0">
                    <a:cs typeface="+mn-cs"/>
                  </a:rPr>
                </a:br>
                <a:r>
                  <a:rPr lang="en-US" dirty="0">
                    <a:cs typeface="+mn-cs"/>
                  </a:rPr>
                  <a:t>HNCO etc.</a:t>
                </a:r>
              </a:p>
            </p:txBody>
          </p:sp>
          <p:sp>
            <p:nvSpPr>
              <p:cNvPr id="9238" name="Text Box 5"/>
              <p:cNvSpPr txBox="1">
                <a:spLocks noChangeArrowheads="1"/>
              </p:cNvSpPr>
              <p:nvPr/>
            </p:nvSpPr>
            <p:spPr bwMode="auto">
              <a:xfrm>
                <a:off x="3624032" y="3315717"/>
                <a:ext cx="1257157" cy="44212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>
                <a:spAutoFit/>
              </a:bodyPr>
              <a:lstStyle>
                <a:defPPr>
                  <a:defRPr lang="de-DE"/>
                </a:defPPr>
                <a:lvl1pPr algn="ctr">
                  <a:spcAft>
                    <a:spcPct val="30000"/>
                  </a:spcAft>
                  <a:defRPr sz="2000" b="0">
                    <a:latin typeface="Arial" pitchFamily="34" charset="0"/>
                  </a:defRPr>
                </a:lvl1pPr>
                <a:lvl2pPr marL="742950" indent="-285750">
                  <a:defRPr sz="900" b="1">
                    <a:latin typeface="Arial" pitchFamily="34" charset="0"/>
                  </a:defRPr>
                </a:lvl2pPr>
                <a:lvl3pPr marL="1143000" indent="-228600">
                  <a:defRPr sz="900" b="1">
                    <a:latin typeface="Arial" pitchFamily="34" charset="0"/>
                  </a:defRPr>
                </a:lvl3pPr>
                <a:lvl4pPr marL="1600200" indent="-228600">
                  <a:defRPr sz="900" b="1">
                    <a:latin typeface="Arial" pitchFamily="34" charset="0"/>
                  </a:defRPr>
                </a:lvl4pPr>
                <a:lvl5pPr marL="2057400" indent="-228600">
                  <a:defRPr sz="900" b="1"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defRPr/>
                </a:pPr>
                <a:r>
                  <a:rPr lang="en-US">
                    <a:cs typeface="+mn-cs"/>
                  </a:rPr>
                  <a:t>HCN</a:t>
                </a:r>
              </a:p>
            </p:txBody>
          </p:sp>
          <p:sp>
            <p:nvSpPr>
              <p:cNvPr id="9241" name="Text Box 8"/>
              <p:cNvSpPr txBox="1">
                <a:spLocks noChangeArrowheads="1"/>
              </p:cNvSpPr>
              <p:nvPr/>
            </p:nvSpPr>
            <p:spPr bwMode="auto">
              <a:xfrm>
                <a:off x="7803096" y="5617863"/>
                <a:ext cx="1541981" cy="766807"/>
              </a:xfrm>
              <a:prstGeom prst="rect">
                <a:avLst/>
              </a:prstGeom>
              <a:solidFill>
                <a:srgbClr val="FF0000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90000" tIns="46800" rIns="90000" bIns="46800" anchor="ctr">
                <a:spAutoFit/>
              </a:bodyPr>
              <a:lstStyle>
                <a:defPPr>
                  <a:defRPr lang="de-DE"/>
                </a:defPPr>
                <a:lvl1pPr>
                  <a:defRPr sz="2600" b="0">
                    <a:solidFill>
                      <a:schemeClr val="bg1"/>
                    </a:solidFill>
                  </a:defRPr>
                </a:lvl1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4000" dirty="0" err="1" smtClean="0">
                    <a:latin typeface="+mn-lt"/>
                    <a:cs typeface="+mn-cs"/>
                  </a:rPr>
                  <a:t>NOx</a:t>
                </a:r>
                <a:endParaRPr lang="en-US" sz="4000" dirty="0">
                  <a:latin typeface="+mn-lt"/>
                  <a:cs typeface="+mn-cs"/>
                </a:endParaRPr>
              </a:p>
            </p:txBody>
          </p:sp>
          <p:cxnSp>
            <p:nvCxnSpPr>
              <p:cNvPr id="9242" name="AutoShape 9"/>
              <p:cNvCxnSpPr>
                <a:cxnSpLocks noChangeShapeType="1"/>
                <a:stCxn id="9239" idx="2"/>
                <a:endCxn id="9238" idx="0"/>
              </p:cNvCxnSpPr>
              <p:nvPr/>
            </p:nvCxnSpPr>
            <p:spPr bwMode="auto">
              <a:xfrm>
                <a:off x="4252611" y="3063569"/>
                <a:ext cx="0" cy="252148"/>
              </a:xfrm>
              <a:prstGeom prst="straightConnector1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/>
            </p:spPr>
          </p:cxnSp>
          <p:cxnSp>
            <p:nvCxnSpPr>
              <p:cNvPr id="9243" name="AutoShape 10"/>
              <p:cNvCxnSpPr>
                <a:cxnSpLocks noChangeShapeType="1"/>
                <a:stCxn id="9238" idx="2"/>
                <a:endCxn id="9237" idx="0"/>
              </p:cNvCxnSpPr>
              <p:nvPr/>
            </p:nvCxnSpPr>
            <p:spPr bwMode="auto">
              <a:xfrm rot="16200000" flipH="1">
                <a:off x="4093723" y="3875278"/>
                <a:ext cx="317776" cy="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  <a:extLst/>
            </p:spPr>
          </p:cxnSp>
          <p:cxnSp>
            <p:nvCxnSpPr>
              <p:cNvPr id="9244" name="AutoShape 11"/>
              <p:cNvCxnSpPr>
                <a:cxnSpLocks noChangeShapeType="1"/>
                <a:stCxn id="9237" idx="2"/>
                <a:endCxn id="9247" idx="0"/>
              </p:cNvCxnSpPr>
              <p:nvPr/>
            </p:nvCxnSpPr>
            <p:spPr bwMode="auto">
              <a:xfrm rot="5400000">
                <a:off x="4055728" y="5248276"/>
                <a:ext cx="393766" cy="0"/>
              </a:xfrm>
              <a:prstGeom prst="bentConnector3">
                <a:avLst>
                  <a:gd name="adj1" fmla="val 50000"/>
                </a:avLst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  <a:extLst/>
            </p:spPr>
          </p:cxnSp>
          <p:cxnSp>
            <p:nvCxnSpPr>
              <p:cNvPr id="9246" name="AutoShape 13"/>
              <p:cNvCxnSpPr>
                <a:cxnSpLocks noChangeShapeType="1"/>
                <a:stCxn id="9247" idx="2"/>
                <a:endCxn id="9241" idx="1"/>
              </p:cNvCxnSpPr>
              <p:nvPr/>
            </p:nvCxnSpPr>
            <p:spPr bwMode="auto">
              <a:xfrm rot="16200000" flipH="1">
                <a:off x="5951000" y="4147443"/>
                <a:ext cx="153707" cy="3550486"/>
              </a:xfrm>
              <a:prstGeom prst="bentConnector2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  <a:extLst/>
            </p:spPr>
          </p:cxnSp>
          <p:sp>
            <p:nvSpPr>
              <p:cNvPr id="9247" name="Text Box 14"/>
              <p:cNvSpPr txBox="1">
                <a:spLocks noChangeArrowheads="1"/>
              </p:cNvSpPr>
              <p:nvPr/>
            </p:nvSpPr>
            <p:spPr bwMode="auto">
              <a:xfrm>
                <a:off x="3257361" y="5445159"/>
                <a:ext cx="1990498" cy="44212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>
                <a:spAutoFit/>
              </a:bodyPr>
              <a:lstStyle>
                <a:defPPr>
                  <a:defRPr lang="de-DE"/>
                </a:defPPr>
                <a:lvl1pPr algn="ctr">
                  <a:spcAft>
                    <a:spcPct val="30000"/>
                  </a:spcAft>
                  <a:defRPr sz="2000" b="0">
                    <a:latin typeface="Arial" pitchFamily="34" charset="0"/>
                  </a:defRPr>
                </a:lvl1pPr>
                <a:lvl2pPr marL="742950" indent="-285750">
                  <a:defRPr sz="900" b="1">
                    <a:latin typeface="Arial" pitchFamily="34" charset="0"/>
                  </a:defRPr>
                </a:lvl2pPr>
                <a:lvl3pPr marL="1143000" indent="-228600">
                  <a:defRPr sz="900" b="1">
                    <a:latin typeface="Arial" pitchFamily="34" charset="0"/>
                  </a:defRPr>
                </a:lvl3pPr>
                <a:lvl4pPr marL="1600200" indent="-228600">
                  <a:defRPr sz="900" b="1">
                    <a:latin typeface="Arial" pitchFamily="34" charset="0"/>
                  </a:defRPr>
                </a:lvl4pPr>
                <a:lvl5pPr marL="2057400" indent="-228600">
                  <a:defRPr sz="900" b="1">
                    <a:latin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defRPr sz="900" b="1">
                    <a:latin typeface="Arial" pitchFamily="34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defRPr/>
                </a:pPr>
                <a:r>
                  <a:rPr lang="en-US">
                    <a:cs typeface="+mn-cs"/>
                  </a:rPr>
                  <a:t>NHx radicals</a:t>
                </a:r>
              </a:p>
            </p:txBody>
          </p:sp>
        </p:grpSp>
        <p:sp>
          <p:nvSpPr>
            <p:cNvPr id="28721" name="Line 18"/>
            <p:cNvSpPr>
              <a:spLocks noChangeShapeType="1"/>
            </p:cNvSpPr>
            <p:nvPr/>
          </p:nvSpPr>
          <p:spPr bwMode="auto">
            <a:xfrm flipV="1">
              <a:off x="1679" y="1931"/>
              <a:ext cx="0" cy="384"/>
            </a:xfrm>
            <a:prstGeom prst="line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/>
            <a:p>
              <a:endParaRPr lang="de-DE"/>
            </a:p>
          </p:txBody>
        </p:sp>
        <p:sp>
          <p:nvSpPr>
            <p:cNvPr id="9240" name="Text Box 7"/>
            <p:cNvSpPr txBox="1">
              <a:spLocks noChangeArrowheads="1"/>
            </p:cNvSpPr>
            <p:nvPr/>
          </p:nvSpPr>
          <p:spPr bwMode="auto">
            <a:xfrm>
              <a:off x="3641" y="1607"/>
              <a:ext cx="793" cy="337"/>
            </a:xfrm>
            <a:prstGeom prst="rect">
              <a:avLst/>
            </a:prstGeom>
            <a:solidFill>
              <a:schemeClr val="accent2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90000" tIns="46800" rIns="90000" bIns="46800" anchor="ctr">
              <a:spAutoFit/>
            </a:bodyPr>
            <a:lstStyle>
              <a:defPPr>
                <a:defRPr lang="de-DE"/>
              </a:defPPr>
              <a:lvl1pPr>
                <a:defRPr sz="2600">
                  <a:solidFill>
                    <a:schemeClr val="bg1"/>
                  </a:solidFill>
                </a:defRPr>
              </a:lvl1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latin typeface="+mn-lt"/>
                  <a:cs typeface="+mn-cs"/>
                </a:rPr>
                <a:t>Air-N</a:t>
              </a:r>
              <a:r>
                <a:rPr lang="en-US" sz="2800" baseline="-25000" dirty="0">
                  <a:latin typeface="+mn-lt"/>
                  <a:cs typeface="+mn-cs"/>
                </a:rPr>
                <a:t>2</a:t>
              </a:r>
            </a:p>
          </p:txBody>
        </p:sp>
        <p:grpSp>
          <p:nvGrpSpPr>
            <p:cNvPr id="28723" name="Group 3"/>
            <p:cNvGrpSpPr>
              <a:grpSpLocks/>
            </p:cNvGrpSpPr>
            <p:nvPr/>
          </p:nvGrpSpPr>
          <p:grpSpPr bwMode="auto">
            <a:xfrm>
              <a:off x="3299" y="1931"/>
              <a:ext cx="2102" cy="1625"/>
              <a:chOff x="5236557" y="3065283"/>
              <a:chExt cx="3337959" cy="2579966"/>
            </a:xfrm>
          </p:grpSpPr>
          <p:cxnSp>
            <p:nvCxnSpPr>
              <p:cNvPr id="9245" name="AutoShape 12"/>
              <p:cNvCxnSpPr>
                <a:cxnSpLocks noChangeShapeType="1"/>
                <a:stCxn id="9240" idx="2"/>
                <a:endCxn id="9241" idx="0"/>
              </p:cNvCxnSpPr>
              <p:nvPr/>
            </p:nvCxnSpPr>
            <p:spPr bwMode="auto">
              <a:xfrm rot="16200000" flipH="1">
                <a:off x="6202186" y="3272145"/>
                <a:ext cx="2579691" cy="2164997"/>
              </a:xfrm>
              <a:prstGeom prst="bentConnector3">
                <a:avLst>
                  <a:gd name="adj1" fmla="val 90927"/>
                </a:avLst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miter lim="800000"/>
                <a:headEnd/>
                <a:tailEnd type="triangle" w="med" len="med"/>
              </a:ln>
              <a:effectLst/>
              <a:extLst/>
            </p:spPr>
          </p:cxnSp>
          <p:sp>
            <p:nvSpPr>
              <p:cNvPr id="9249" name="Line 16"/>
              <p:cNvSpPr>
                <a:spLocks noChangeShapeType="1"/>
              </p:cNvSpPr>
              <p:nvPr/>
            </p:nvSpPr>
            <p:spPr bwMode="auto">
              <a:xfrm flipV="1">
                <a:off x="5236962" y="4542854"/>
                <a:ext cx="1169295" cy="0"/>
              </a:xfrm>
              <a:prstGeom prst="line">
                <a:avLst/>
              </a:prstGeom>
              <a:noFill/>
              <a:ln w="38100">
                <a:solidFill>
                  <a:schemeClr val="bg2">
                    <a:lumMod val="75000"/>
                  </a:schemeClr>
                </a:solidFill>
                <a:round/>
                <a:headEnd/>
                <a:tailEnd type="triangle" w="med" len="med"/>
              </a:ln>
              <a:effectLst/>
              <a:extLst/>
            </p:spPr>
            <p:txBody>
              <a:bodyPr wrap="none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latin typeface="+mn-lt"/>
                  <a:cs typeface="+mn-cs"/>
                </a:endParaRPr>
              </a:p>
            </p:txBody>
          </p:sp>
        </p:grpSp>
        <p:sp>
          <p:nvSpPr>
            <p:cNvPr id="28726" name="AutoShape 23"/>
            <p:cNvSpPr>
              <a:spLocks noChangeArrowheads="1"/>
            </p:cNvSpPr>
            <p:nvPr/>
          </p:nvSpPr>
          <p:spPr bwMode="auto">
            <a:xfrm>
              <a:off x="4685" y="2010"/>
              <a:ext cx="816" cy="362"/>
            </a:xfrm>
            <a:prstGeom prst="wedgeRoundRectCallout">
              <a:avLst>
                <a:gd name="adj1" fmla="val -55829"/>
                <a:gd name="adj2" fmla="val -79912"/>
                <a:gd name="adj3" fmla="val 16667"/>
              </a:avLst>
            </a:prstGeom>
            <a:noFill/>
            <a:ln w="28575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endParaRPr lang="en-US" sz="2600"/>
            </a:p>
          </p:txBody>
        </p:sp>
        <p:sp>
          <p:nvSpPr>
            <p:cNvPr id="28727" name="Text Box 24"/>
            <p:cNvSpPr txBox="1">
              <a:spLocks noChangeArrowheads="1"/>
            </p:cNvSpPr>
            <p:nvPr/>
          </p:nvSpPr>
          <p:spPr bwMode="auto">
            <a:xfrm>
              <a:off x="4790" y="2031"/>
              <a:ext cx="609" cy="33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spcAft>
                  <a:spcPct val="30000"/>
                </a:spcAft>
              </a:pPr>
              <a:r>
                <a:rPr lang="en-US" sz="2600"/>
                <a:t>N</a:t>
              </a:r>
              <a:r>
                <a:rPr lang="en-US" sz="2600">
                  <a:solidFill>
                    <a:schemeClr val="folHlink"/>
                  </a:solidFill>
                </a:rPr>
                <a:t>   </a:t>
              </a:r>
              <a:r>
                <a:rPr lang="en-US" sz="2600"/>
                <a:t>N</a:t>
              </a:r>
            </a:p>
          </p:txBody>
        </p:sp>
        <p:sp>
          <p:nvSpPr>
            <p:cNvPr id="28728" name="Line 25"/>
            <p:cNvSpPr>
              <a:spLocks noChangeShapeType="1"/>
            </p:cNvSpPr>
            <p:nvPr/>
          </p:nvSpPr>
          <p:spPr bwMode="auto">
            <a:xfrm>
              <a:off x="5011" y="2127"/>
              <a:ext cx="136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29" name="Line 26"/>
            <p:cNvSpPr>
              <a:spLocks noChangeShapeType="1"/>
            </p:cNvSpPr>
            <p:nvPr/>
          </p:nvSpPr>
          <p:spPr bwMode="auto">
            <a:xfrm>
              <a:off x="5011" y="2187"/>
              <a:ext cx="136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30" name="Line 27"/>
            <p:cNvSpPr>
              <a:spLocks noChangeShapeType="1"/>
            </p:cNvSpPr>
            <p:nvPr/>
          </p:nvSpPr>
          <p:spPr bwMode="auto">
            <a:xfrm flipV="1">
              <a:off x="4812" y="2113"/>
              <a:ext cx="0" cy="144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31" name="Line 28"/>
            <p:cNvSpPr>
              <a:spLocks noChangeShapeType="1"/>
            </p:cNvSpPr>
            <p:nvPr/>
          </p:nvSpPr>
          <p:spPr bwMode="auto">
            <a:xfrm flipV="1">
              <a:off x="5357" y="2113"/>
              <a:ext cx="0" cy="144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732" name="Line 29"/>
            <p:cNvSpPr>
              <a:spLocks noChangeShapeType="1"/>
            </p:cNvSpPr>
            <p:nvPr/>
          </p:nvSpPr>
          <p:spPr bwMode="auto">
            <a:xfrm>
              <a:off x="5012" y="2244"/>
              <a:ext cx="136" cy="0"/>
            </a:xfrm>
            <a:prstGeom prst="line">
              <a:avLst/>
            </a:prstGeom>
            <a:noFill/>
            <a:ln w="38100">
              <a:solidFill>
                <a:srgbClr val="96969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pic>
          <p:nvPicPr>
            <p:cNvPr id="28733" name="Picture 3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17" y="1685"/>
              <a:ext cx="1670" cy="1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734" name="AutoShape 32"/>
            <p:cNvSpPr>
              <a:spLocks noChangeArrowheads="1"/>
            </p:cNvSpPr>
            <p:nvPr/>
          </p:nvSpPr>
          <p:spPr bwMode="auto">
            <a:xfrm>
              <a:off x="126" y="1640"/>
              <a:ext cx="1769" cy="1587"/>
            </a:xfrm>
            <a:prstGeom prst="wedgeRoundRectCallout">
              <a:avLst>
                <a:gd name="adj1" fmla="val 67903"/>
                <a:gd name="adj2" fmla="val -34662"/>
                <a:gd name="adj3" fmla="val 16667"/>
              </a:avLst>
            </a:prstGeom>
            <a:noFill/>
            <a:ln w="2857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en-US" sz="2600"/>
            </a:p>
          </p:txBody>
        </p:sp>
      </p:grpSp>
      <p:sp>
        <p:nvSpPr>
          <p:cNvPr id="28735" name="Rectangle 2"/>
          <p:cNvSpPr>
            <a:spLocks noChangeArrowheads="1"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There are two main NOx formation mechanisms </a:t>
            </a:r>
            <a:r>
              <a:rPr lang="en-US" sz="2400"/>
              <a:t>(simplified)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66E29AD-E029-4B3A-A707-C5FC044064E2}" type="slidenum">
              <a:rPr lang="en-US" sz="800"/>
              <a:pPr algn="r"/>
              <a:t>9</a:t>
            </a:fld>
            <a:endParaRPr lang="en-US" sz="800"/>
          </a:p>
        </p:txBody>
      </p:sp>
      <p:pic>
        <p:nvPicPr>
          <p:cNvPr id="29701" name="Picture 3" descr="bes-02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513" y="1223963"/>
            <a:ext cx="5588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Temperature, Oxygen, Air and Fuel Nitrogen to form NOx</a:t>
            </a:r>
          </a:p>
        </p:txBody>
      </p:sp>
      <p:sp>
        <p:nvSpPr>
          <p:cNvPr id="29703" name="Line 6"/>
          <p:cNvSpPr>
            <a:spLocks noChangeShapeType="1"/>
          </p:cNvSpPr>
          <p:nvPr/>
        </p:nvSpPr>
        <p:spPr bwMode="auto">
          <a:xfrm>
            <a:off x="2925763" y="3227388"/>
            <a:ext cx="1363662" cy="15573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 flipH="1">
            <a:off x="4289425" y="3227388"/>
            <a:ext cx="447675" cy="1493837"/>
          </a:xfrm>
          <a:prstGeom prst="line">
            <a:avLst/>
          </a:prstGeom>
          <a:noFill/>
          <a:ln w="22225" cap="rnd">
            <a:solidFill>
              <a:schemeClr val="accent1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9705" name="Line 8"/>
          <p:cNvSpPr>
            <a:spLocks noChangeShapeType="1"/>
          </p:cNvSpPr>
          <p:nvPr/>
        </p:nvSpPr>
        <p:spPr bwMode="auto">
          <a:xfrm>
            <a:off x="6888163" y="3290888"/>
            <a:ext cx="519112" cy="909637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10248" name="Text Box 9"/>
          <p:cNvSpPr txBox="1">
            <a:spLocks noChangeArrowheads="1"/>
          </p:cNvSpPr>
          <p:nvPr/>
        </p:nvSpPr>
        <p:spPr bwMode="auto">
          <a:xfrm>
            <a:off x="4100513" y="1776413"/>
            <a:ext cx="2922587" cy="168275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>
            <a:spAutoFit/>
          </a:bodyPr>
          <a:lstStyle>
            <a:defPPr>
              <a:defRPr lang="de-DE"/>
            </a:defPPr>
            <a:lvl1pPr algn="ctr">
              <a:defRPr sz="2600" b="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Fuel bound nitrogen</a:t>
            </a:r>
            <a:br>
              <a:rPr lang="en-US" dirty="0">
                <a:latin typeface="+mn-lt"/>
                <a:cs typeface="+mn-cs"/>
              </a:rPr>
            </a:br>
            <a:r>
              <a:rPr lang="en-US" b="1" dirty="0">
                <a:latin typeface="+mn-lt"/>
                <a:cs typeface="+mn-cs"/>
                <a:sym typeface="Wingdings" pitchFamily="2" charset="2"/>
              </a:rPr>
              <a:t> </a:t>
            </a:r>
            <a:r>
              <a:rPr lang="en-US" b="1" dirty="0">
                <a:latin typeface="+mn-lt"/>
                <a:cs typeface="+mn-cs"/>
              </a:rPr>
              <a:t>Fuel </a:t>
            </a:r>
            <a:r>
              <a:rPr lang="en-US" b="1" dirty="0" err="1">
                <a:latin typeface="+mn-lt"/>
                <a:cs typeface="+mn-cs"/>
              </a:rPr>
              <a:t>NOx</a:t>
            </a:r>
            <a:endParaRPr lang="en-US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(T ~900°C)</a:t>
            </a:r>
          </a:p>
        </p:txBody>
      </p:sp>
      <p:sp>
        <p:nvSpPr>
          <p:cNvPr id="10249" name="Text Box 10"/>
          <p:cNvSpPr txBox="1">
            <a:spLocks noChangeArrowheads="1"/>
          </p:cNvSpPr>
          <p:nvPr/>
        </p:nvSpPr>
        <p:spPr bwMode="auto">
          <a:xfrm>
            <a:off x="849313" y="1781175"/>
            <a:ext cx="2922587" cy="1682750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46800" rIns="90000" bIns="46800" anchor="ctr">
            <a:spAutoFit/>
          </a:bodyPr>
          <a:lstStyle>
            <a:defPPr>
              <a:defRPr lang="de-DE"/>
            </a:defPPr>
            <a:lvl1pPr algn="ctr">
              <a:defRPr sz="2600">
                <a:solidFill>
                  <a:schemeClr val="bg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N</a:t>
            </a:r>
            <a:r>
              <a:rPr lang="en-US" baseline="-25000" dirty="0">
                <a:latin typeface="+mn-lt"/>
                <a:cs typeface="+mn-cs"/>
              </a:rPr>
              <a:t>2</a:t>
            </a:r>
            <a:r>
              <a:rPr lang="en-US" dirty="0">
                <a:latin typeface="+mn-lt"/>
                <a:cs typeface="+mn-cs"/>
              </a:rPr>
              <a:t>, O</a:t>
            </a:r>
            <a:r>
              <a:rPr lang="en-US" baseline="-25000" dirty="0">
                <a:latin typeface="+mn-lt"/>
                <a:cs typeface="+mn-cs"/>
              </a:rPr>
              <a:t>2</a:t>
            </a:r>
            <a:r>
              <a:rPr lang="en-US" dirty="0">
                <a:latin typeface="+mn-lt"/>
                <a:cs typeface="+mn-cs"/>
              </a:rPr>
              <a:t> in air</a:t>
            </a:r>
            <a:br>
              <a:rPr lang="en-US" dirty="0">
                <a:latin typeface="+mn-lt"/>
                <a:cs typeface="+mn-cs"/>
              </a:rPr>
            </a:br>
            <a:r>
              <a:rPr lang="en-US" b="1" dirty="0">
                <a:latin typeface="+mn-lt"/>
                <a:cs typeface="+mn-cs"/>
                <a:sym typeface="Wingdings" pitchFamily="2" charset="2"/>
              </a:rPr>
              <a:t> </a:t>
            </a:r>
            <a:r>
              <a:rPr lang="en-US" b="1" dirty="0" smtClean="0">
                <a:latin typeface="+mn-lt"/>
                <a:cs typeface="+mn-cs"/>
              </a:rPr>
              <a:t>Thermal</a:t>
            </a:r>
            <a:br>
              <a:rPr lang="en-US" b="1" dirty="0" smtClean="0">
                <a:latin typeface="+mn-lt"/>
                <a:cs typeface="+mn-cs"/>
              </a:rPr>
            </a:br>
            <a:r>
              <a:rPr lang="en-US" b="1" dirty="0" err="1" smtClean="0">
                <a:latin typeface="+mn-lt"/>
                <a:cs typeface="+mn-cs"/>
              </a:rPr>
              <a:t>NOx</a:t>
            </a:r>
            <a:endParaRPr lang="en-US" b="1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</a:rPr>
              <a:t>(T &gt;1500°C)</a:t>
            </a: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833438" y="5862638"/>
            <a:ext cx="831532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Aft>
                <a:spcPct val="30000"/>
              </a:spcAft>
              <a:tabLst>
                <a:tab pos="266700" algn="l"/>
              </a:tabLst>
            </a:pPr>
            <a:r>
              <a:rPr lang="en-US" sz="1400"/>
              <a:t>*Fuel NOx formation in the main firing is hampered because the O</a:t>
            </a:r>
            <a:r>
              <a:rPr lang="en-US" sz="1400" baseline="-25000"/>
              <a:t>2</a:t>
            </a:r>
            <a:r>
              <a:rPr lang="en-US" sz="1400"/>
              <a:t> is preferably</a:t>
            </a:r>
            <a:br>
              <a:rPr lang="en-US" sz="1400"/>
            </a:br>
            <a:r>
              <a:rPr lang="en-US" sz="1400"/>
              <a:t>used for combustion and not available for oxidization of the fuel nitrogen.</a:t>
            </a:r>
          </a:p>
        </p:txBody>
      </p:sp>
      <p:sp>
        <p:nvSpPr>
          <p:cNvPr id="29709" name="Text Box 12"/>
          <p:cNvSpPr txBox="1">
            <a:spLocks noChangeArrowheads="1"/>
          </p:cNvSpPr>
          <p:nvPr/>
        </p:nvSpPr>
        <p:spPr bwMode="auto">
          <a:xfrm>
            <a:off x="4305300" y="3803650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30000"/>
              </a:spcAft>
            </a:pPr>
            <a:r>
              <a:rPr lang="en-US" sz="2000"/>
              <a:t>*</a:t>
            </a:r>
          </a:p>
        </p:txBody>
      </p:sp>
      <p:sp>
        <p:nvSpPr>
          <p:cNvPr id="10252" name="Rectangle 13"/>
          <p:cNvSpPr>
            <a:spLocks noChangeArrowheads="1"/>
          </p:cNvSpPr>
          <p:nvPr/>
        </p:nvSpPr>
        <p:spPr bwMode="auto">
          <a:xfrm>
            <a:off x="8299450" y="1223963"/>
            <a:ext cx="1368425" cy="109537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>
              <a:buSzPct val="60000"/>
              <a:buFont typeface="Webdings" pitchFamily="18" charset="2"/>
              <a:buNone/>
            </a:pPr>
            <a:r>
              <a:rPr lang="en-US" sz="1600">
                <a:solidFill>
                  <a:schemeClr val="tx2"/>
                </a:solidFill>
              </a:rPr>
              <a:t>Small NOx quantities from raw material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A9E6635-F1EB-4996-BBE5-A04DE0E5D7C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TITLEBANDCOLOR" val="1"/>
  <p:tag name="DATE" val="2016-05-09"/>
  <p:tag name="CLASSIFICATION" val="0"/>
  <p:tag name="COPYRIGHTYEAR" val="2016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2021</Words>
  <Application>Microsoft Office PowerPoint</Application>
  <PresentationFormat>A4 Paper (210x297 mm)</PresentationFormat>
  <Paragraphs>595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blank</vt:lpstr>
      <vt:lpstr>Clip</vt:lpstr>
      <vt:lpstr>Equation</vt:lpstr>
      <vt:lpstr>Chart</vt:lpstr>
      <vt:lpstr>NOx Emissions Control &amp;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Mirko Weber</cp:lastModifiedBy>
  <cp:revision>9</cp:revision>
  <dcterms:created xsi:type="dcterms:W3CDTF">2015-10-02T13:37:29Z</dcterms:created>
  <dcterms:modified xsi:type="dcterms:W3CDTF">2016-05-09T14:05:30Z</dcterms:modified>
</cp:coreProperties>
</file>